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2"/>
  </p:notesMasterIdLst>
  <p:sldIdLst>
    <p:sldId id="356" r:id="rId2"/>
    <p:sldId id="342" r:id="rId3"/>
    <p:sldId id="343" r:id="rId4"/>
    <p:sldId id="355" r:id="rId5"/>
    <p:sldId id="299" r:id="rId6"/>
    <p:sldId id="349" r:id="rId7"/>
    <p:sldId id="358" r:id="rId8"/>
    <p:sldId id="359" r:id="rId9"/>
    <p:sldId id="357" r:id="rId10"/>
    <p:sldId id="282" r:id="rId11"/>
  </p:sldIdLst>
  <p:sldSz cx="9144000" cy="5143500" type="screen16x9"/>
  <p:notesSz cx="6858000" cy="9144000"/>
  <p:embeddedFontLst>
    <p:embeddedFont>
      <p:font typeface="Arial Rounded MT Bold" panose="020F0704030504030204" pitchFamily="34" charset="0"/>
      <p:regular r:id="rId13"/>
    </p:embeddedFont>
    <p:embeddedFont>
      <p:font typeface="Calibri" panose="020F0502020204030204" pitchFamily="34" charset="0"/>
      <p:regular r:id="rId14"/>
      <p:bold r:id="rId15"/>
    </p:embeddedFont>
    <p:embeddedFont>
      <p:font typeface="Franklin Gothic Book" panose="020B0503020102020204" pitchFamily="34" charset="0"/>
      <p:regular r:id="rId16"/>
      <p:italic r:id="rId17"/>
    </p:embeddedFont>
    <p:embeddedFont>
      <p:font typeface="Imprint MT Shadow" panose="04020605060303030202" pitchFamily="82" charset="0"/>
      <p:regular r:id="rId18"/>
    </p:embeddedFont>
    <p:embeddedFont>
      <p:font typeface="Josefin Sans" pitchFamily="2" charset="0"/>
      <p:regular r:id="rId19"/>
      <p:bold r:id="rId20"/>
      <p:italic r:id="rId21"/>
      <p:boldItalic r:id="rId22"/>
    </p:embeddedFont>
    <p:embeddedFont>
      <p:font typeface="Open Sans" panose="020B0606030504020204" pitchFamily="34" charset="0"/>
      <p:regular r:id="rId23"/>
      <p:bold r:id="rId24"/>
      <p:italic r:id="rId25"/>
      <p:boldItalic r:id="rId26"/>
    </p:embeddedFont>
    <p:embeddedFont>
      <p:font typeface="Segoe UI Light" panose="020B0502040204020203" pitchFamily="3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A90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D938D7-CA2F-4A59-A966-56CE823E5AC8}">
  <a:tblStyle styleId="{59D938D7-CA2F-4A59-A966-56CE823E5AC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2833802-FEF1-4C79-8D5D-14CF1EAF98D9}" styleName="نمط فاتح 2 - تمييز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النمط الفاتح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بلا نمط، شبكة جدول">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نمط متوسط 1 - تمييز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النمط المتوسط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97" autoAdjust="0"/>
    <p:restoredTop sz="98932" autoAdjust="0"/>
  </p:normalViewPr>
  <p:slideViewPr>
    <p:cSldViewPr>
      <p:cViewPr varScale="1">
        <p:scale>
          <a:sx n="98" d="100"/>
          <a:sy n="98" d="100"/>
        </p:scale>
        <p:origin x="540"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Accuracy</c:v>
                </c:pt>
              </c:strCache>
            </c:strRef>
          </c:tx>
          <c:spPr>
            <a:solidFill>
              <a:schemeClr val="accent1"/>
            </a:solidFill>
            <a:ln>
              <a:solidFill>
                <a:schemeClr val="accent1">
                  <a:alpha val="43000"/>
                </a:schemeClr>
              </a:solidFill>
            </a:ln>
            <a:effectLst/>
          </c:spPr>
          <c:invertIfNegative val="0"/>
          <c:dPt>
            <c:idx val="9"/>
            <c:invertIfNegative val="0"/>
            <c:bubble3D val="0"/>
            <c:spPr>
              <a:solidFill>
                <a:srgbClr val="0070C0"/>
              </a:solidFill>
              <a:ln w="9525">
                <a:solidFill>
                  <a:schemeClr val="accent1"/>
                </a:solidFill>
              </a:ln>
              <a:effectLst/>
            </c:spPr>
            <c:extLst>
              <c:ext xmlns:c16="http://schemas.microsoft.com/office/drawing/2014/chart" uri="{C3380CC4-5D6E-409C-BE32-E72D297353CC}">
                <c16:uniqueId val="{00000001-A642-439B-8B8A-0757A1DDB343}"/>
              </c:ext>
            </c:extLst>
          </c:dPt>
          <c:cat>
            <c:strRef>
              <c:f>Sheet1!$A$2:$A$11</c:f>
              <c:strCache>
                <c:ptCount val="10"/>
                <c:pt idx="0">
                  <c:v>[1]</c:v>
                </c:pt>
                <c:pt idx="1">
                  <c:v>[2]</c:v>
                </c:pt>
                <c:pt idx="2">
                  <c:v>[3]</c:v>
                </c:pt>
                <c:pt idx="3">
                  <c:v>[4]</c:v>
                </c:pt>
                <c:pt idx="4">
                  <c:v>[5]</c:v>
                </c:pt>
                <c:pt idx="5">
                  <c:v>[6]</c:v>
                </c:pt>
                <c:pt idx="6">
                  <c:v>[7]</c:v>
                </c:pt>
                <c:pt idx="7">
                  <c:v>[8]</c:v>
                </c:pt>
                <c:pt idx="8">
                  <c:v>[9]</c:v>
                </c:pt>
                <c:pt idx="9">
                  <c:v>[10]</c:v>
                </c:pt>
              </c:strCache>
            </c:strRef>
          </c:cat>
          <c:val>
            <c:numRef>
              <c:f>Sheet1!$B$2:$B$11</c:f>
              <c:numCache>
                <c:formatCode>0.00%</c:formatCode>
                <c:ptCount val="10"/>
                <c:pt idx="0">
                  <c:v>0.74429999999999996</c:v>
                </c:pt>
                <c:pt idx="1">
                  <c:v>0.60099999999999998</c:v>
                </c:pt>
                <c:pt idx="2" formatCode="0%">
                  <c:v>0.84</c:v>
                </c:pt>
                <c:pt idx="3" formatCode="0%">
                  <c:v>0.95</c:v>
                </c:pt>
                <c:pt idx="4" formatCode="0%">
                  <c:v>0.6</c:v>
                </c:pt>
                <c:pt idx="5">
                  <c:v>0.92610000000000003</c:v>
                </c:pt>
                <c:pt idx="6">
                  <c:v>0.84599999999999997</c:v>
                </c:pt>
                <c:pt idx="7" formatCode="0%">
                  <c:v>0.85</c:v>
                </c:pt>
                <c:pt idx="8" formatCode="0%">
                  <c:v>0.95</c:v>
                </c:pt>
                <c:pt idx="9" formatCode="0%">
                  <c:v>0.98</c:v>
                </c:pt>
              </c:numCache>
            </c:numRef>
          </c:val>
          <c:extLst>
            <c:ext xmlns:c16="http://schemas.microsoft.com/office/drawing/2014/chart" uri="{C3380CC4-5D6E-409C-BE32-E72D297353CC}">
              <c16:uniqueId val="{00000002-A642-439B-8B8A-0757A1DDB343}"/>
            </c:ext>
          </c:extLst>
        </c:ser>
        <c:dLbls>
          <c:showLegendKey val="0"/>
          <c:showVal val="0"/>
          <c:showCatName val="0"/>
          <c:showSerName val="0"/>
          <c:showPercent val="0"/>
          <c:showBubbleSize val="0"/>
        </c:dLbls>
        <c:gapWidth val="100"/>
        <c:overlap val="-27"/>
        <c:axId val="248817536"/>
        <c:axId val="248819072"/>
      </c:barChart>
      <c:catAx>
        <c:axId val="24881753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effectLst>
                  <a:outerShdw blurRad="50800" dist="50800" dir="5400000" sx="1000" sy="1000" algn="ctr" rotWithShape="0">
                    <a:srgbClr val="000000">
                      <a:alpha val="43137"/>
                    </a:srgbClr>
                  </a:outerShdw>
                </a:effectLst>
                <a:latin typeface="+mn-lt"/>
                <a:ea typeface="+mn-ea"/>
                <a:cs typeface="+mn-cs"/>
              </a:defRPr>
            </a:pPr>
            <a:endParaRPr lang="ar-SA"/>
          </a:p>
        </c:txPr>
        <c:crossAx val="248819072"/>
        <c:crosses val="autoZero"/>
        <c:auto val="1"/>
        <c:lblAlgn val="ctr"/>
        <c:lblOffset val="100"/>
        <c:noMultiLvlLbl val="0"/>
      </c:catAx>
      <c:valAx>
        <c:axId val="248819072"/>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effectLst>
                  <a:outerShdw blurRad="50800" dist="50800" dir="5400000" sx="1000" sy="1000" algn="ctr" rotWithShape="0">
                    <a:srgbClr val="000000">
                      <a:alpha val="43137"/>
                    </a:srgbClr>
                  </a:outerShdw>
                </a:effectLst>
                <a:latin typeface="+mn-lt"/>
                <a:ea typeface="+mn-ea"/>
                <a:cs typeface="+mn-cs"/>
              </a:defRPr>
            </a:pPr>
            <a:endParaRPr lang="ar-SA"/>
          </a:p>
        </c:txPr>
        <c:crossAx val="248817536"/>
        <c:crosses val="autoZero"/>
        <c:crossBetween val="between"/>
      </c:valAx>
      <c:dTable>
        <c:showHorzBorder val="1"/>
        <c:showVertBorder val="1"/>
        <c:showOutline val="1"/>
        <c:showKeys val="0"/>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effectLst>
                  <a:outerShdw blurRad="50800" dist="50800" dir="5400000" sx="1000" sy="1000" algn="ctr" rotWithShape="0">
                    <a:srgbClr val="000000">
                      <a:alpha val="43137"/>
                    </a:srgbClr>
                  </a:outerShdw>
                </a:effectLst>
                <a:latin typeface="+mn-lt"/>
                <a:ea typeface="+mn-ea"/>
                <a:cs typeface="+mn-cs"/>
              </a:defRPr>
            </a:pPr>
            <a:endParaRPr lang="ar-SA"/>
          </a:p>
        </c:txPr>
      </c:dTable>
      <c:spPr>
        <a:noFill/>
        <a:ln>
          <a:noFill/>
        </a:ln>
        <a:effectLst>
          <a:softEdge rad="0"/>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effectLst>
            <a:outerShdw blurRad="50800" dist="50800" dir="5400000" sx="1000" sy="1000" algn="ctr" rotWithShape="0">
              <a:srgbClr val="000000">
                <a:alpha val="43137"/>
              </a:srgbClr>
            </a:outerShdw>
          </a:effectLst>
        </a:defRPr>
      </a:pPr>
      <a:endParaRPr lang="ar-SA"/>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C86099-A105-4E00-B48F-C8A2B6DDA031}" type="doc">
      <dgm:prSet loTypeId="urn:microsoft.com/office/officeart/2005/8/layout/radial6" loCatId="cycle" qsTypeId="urn:microsoft.com/office/officeart/2005/8/quickstyle/simple2" qsCatId="simple" csTypeId="urn:microsoft.com/office/officeart/2005/8/colors/accent1_2" csCatId="accent1" phldr="1"/>
      <dgm:spPr/>
      <dgm:t>
        <a:bodyPr/>
        <a:lstStyle/>
        <a:p>
          <a:pPr rtl="1"/>
          <a:endParaRPr lang="ar-SA"/>
        </a:p>
      </dgm:t>
    </dgm:pt>
    <dgm:pt modelId="{CADA2E85-F93E-473F-BBA0-6500513F23A2}">
      <dgm:prSet phldrT="[نص]"/>
      <dgm:spPr/>
      <dgm:t>
        <a:bodyPr/>
        <a:lstStyle/>
        <a:p>
          <a:pPr rtl="1"/>
          <a:r>
            <a:rPr lang="en-US" b="1" dirty="0">
              <a:solidFill>
                <a:schemeClr val="accent5">
                  <a:lumMod val="10000"/>
                </a:schemeClr>
              </a:solidFill>
            </a:rPr>
            <a:t>Chest CT-Scan Images Dataset</a:t>
          </a:r>
          <a:endParaRPr lang="ar-SA" b="1" dirty="0">
            <a:solidFill>
              <a:schemeClr val="accent5">
                <a:lumMod val="10000"/>
              </a:schemeClr>
            </a:solidFill>
          </a:endParaRPr>
        </a:p>
      </dgm:t>
    </dgm:pt>
    <dgm:pt modelId="{0441EC84-E73A-4B7F-A1AA-BB8166EFD1C7}" type="parTrans" cxnId="{C0DF7FD5-F9B3-4F70-80C7-C687FF99FF03}">
      <dgm:prSet/>
      <dgm:spPr/>
      <dgm:t>
        <a:bodyPr/>
        <a:lstStyle/>
        <a:p>
          <a:pPr rtl="1"/>
          <a:endParaRPr lang="ar-SA"/>
        </a:p>
      </dgm:t>
    </dgm:pt>
    <dgm:pt modelId="{5D507CC9-D58A-468B-B7B0-58F7E6E767E8}" type="sibTrans" cxnId="{C0DF7FD5-F9B3-4F70-80C7-C687FF99FF03}">
      <dgm:prSet/>
      <dgm:spPr/>
      <dgm:t>
        <a:bodyPr/>
        <a:lstStyle/>
        <a:p>
          <a:pPr rtl="1"/>
          <a:endParaRPr lang="ar-SA"/>
        </a:p>
      </dgm:t>
    </dgm:pt>
    <dgm:pt modelId="{6C0C9510-9132-41B4-A5BC-33D977FC0D9B}">
      <dgm:prSet phldrT="[نص]" custT="1"/>
      <dgm:spPr>
        <a:solidFill>
          <a:srgbClr val="92D050"/>
        </a:solidFill>
      </dgm:spPr>
      <dgm:t>
        <a:bodyPr/>
        <a:lstStyle/>
        <a:p>
          <a:pPr rtl="1"/>
          <a:r>
            <a:rPr lang="en-US" sz="1200" b="1" dirty="0">
              <a:solidFill>
                <a:schemeClr val="accent5">
                  <a:lumMod val="10000"/>
                </a:schemeClr>
              </a:solidFill>
              <a:cs typeface="+mj-cs"/>
            </a:rPr>
            <a:t>3,439 images with the extension .</a:t>
          </a:r>
          <a:r>
            <a:rPr lang="en-US" sz="1200" b="1" dirty="0" err="1">
              <a:solidFill>
                <a:schemeClr val="accent5">
                  <a:lumMod val="10000"/>
                </a:schemeClr>
              </a:solidFill>
              <a:cs typeface="+mj-cs"/>
            </a:rPr>
            <a:t>png</a:t>
          </a:r>
          <a:endParaRPr lang="ar-SA" sz="1200" b="1" dirty="0">
            <a:solidFill>
              <a:schemeClr val="accent5">
                <a:lumMod val="10000"/>
              </a:schemeClr>
            </a:solidFill>
            <a:cs typeface="+mj-cs"/>
          </a:endParaRPr>
        </a:p>
      </dgm:t>
    </dgm:pt>
    <dgm:pt modelId="{FB08B27D-5825-4970-8A32-571D1EFD07FA}" type="parTrans" cxnId="{E1313292-2695-4C52-8CC2-663693A0DFA5}">
      <dgm:prSet/>
      <dgm:spPr/>
      <dgm:t>
        <a:bodyPr/>
        <a:lstStyle/>
        <a:p>
          <a:pPr rtl="1"/>
          <a:endParaRPr lang="ar-SA"/>
        </a:p>
      </dgm:t>
    </dgm:pt>
    <dgm:pt modelId="{6A621C8A-7ACC-41FE-8BF0-69D656433456}" type="sibTrans" cxnId="{E1313292-2695-4C52-8CC2-663693A0DFA5}">
      <dgm:prSet/>
      <dgm:spPr/>
      <dgm:t>
        <a:bodyPr/>
        <a:lstStyle/>
        <a:p>
          <a:pPr rtl="1"/>
          <a:endParaRPr lang="ar-SA"/>
        </a:p>
      </dgm:t>
    </dgm:pt>
    <dgm:pt modelId="{4B265B37-EE00-4BB8-A68D-8966E7EB609E}">
      <dgm:prSet phldrT="[نص]"/>
      <dgm:spPr>
        <a:solidFill>
          <a:srgbClr val="92D050"/>
        </a:solidFill>
      </dgm:spPr>
      <dgm:t>
        <a:bodyPr/>
        <a:lstStyle/>
        <a:p>
          <a:pPr rtl="1"/>
          <a:r>
            <a:rPr lang="en-US" b="1" dirty="0">
              <a:solidFill>
                <a:schemeClr val="accent5">
                  <a:lumMod val="10000"/>
                </a:schemeClr>
              </a:solidFill>
              <a:cs typeface="+mj-cs"/>
            </a:rPr>
            <a:t>Images type x-ray</a:t>
          </a:r>
          <a:endParaRPr lang="ar-SA" b="1" dirty="0">
            <a:solidFill>
              <a:schemeClr val="accent5">
                <a:lumMod val="10000"/>
              </a:schemeClr>
            </a:solidFill>
            <a:cs typeface="+mj-cs"/>
          </a:endParaRPr>
        </a:p>
      </dgm:t>
    </dgm:pt>
    <dgm:pt modelId="{84596BAB-BE05-45CE-99D3-BC627C72BBE5}" type="parTrans" cxnId="{0EE07AE5-E0AD-41C0-AC99-AE88D81063C7}">
      <dgm:prSet/>
      <dgm:spPr/>
      <dgm:t>
        <a:bodyPr/>
        <a:lstStyle/>
        <a:p>
          <a:pPr rtl="1"/>
          <a:endParaRPr lang="ar-SA"/>
        </a:p>
      </dgm:t>
    </dgm:pt>
    <dgm:pt modelId="{FE26D081-AD56-4F54-9906-473BD68B5CAA}" type="sibTrans" cxnId="{0EE07AE5-E0AD-41C0-AC99-AE88D81063C7}">
      <dgm:prSet/>
      <dgm:spPr/>
      <dgm:t>
        <a:bodyPr/>
        <a:lstStyle/>
        <a:p>
          <a:pPr rtl="1"/>
          <a:endParaRPr lang="ar-SA"/>
        </a:p>
      </dgm:t>
    </dgm:pt>
    <dgm:pt modelId="{B1EBF1C8-857E-4683-8284-769E9880428D}">
      <dgm:prSet phldrT="[نص]"/>
      <dgm:spPr>
        <a:solidFill>
          <a:srgbClr val="92D050"/>
        </a:solidFill>
      </dgm:spPr>
      <dgm:t>
        <a:bodyPr/>
        <a:lstStyle/>
        <a:p>
          <a:pPr rtl="1"/>
          <a:r>
            <a:rPr lang="en-US" b="1" dirty="0">
              <a:solidFill>
                <a:schemeClr val="accent5">
                  <a:lumMod val="10000"/>
                </a:schemeClr>
              </a:solidFill>
              <a:cs typeface="+mj-cs"/>
            </a:rPr>
            <a:t>images classified as normal people: 821</a:t>
          </a:r>
          <a:endParaRPr lang="ar-SA" b="1" dirty="0">
            <a:solidFill>
              <a:schemeClr val="accent5">
                <a:lumMod val="10000"/>
              </a:schemeClr>
            </a:solidFill>
            <a:cs typeface="+mj-cs"/>
          </a:endParaRPr>
        </a:p>
      </dgm:t>
    </dgm:pt>
    <dgm:pt modelId="{CA0A921F-9D33-498C-AE16-F0974D4C5B6C}" type="parTrans" cxnId="{A180B44E-BEE3-4DE7-938B-B3AA908EEFDF}">
      <dgm:prSet/>
      <dgm:spPr/>
      <dgm:t>
        <a:bodyPr/>
        <a:lstStyle/>
        <a:p>
          <a:pPr rtl="1"/>
          <a:endParaRPr lang="ar-SA"/>
        </a:p>
      </dgm:t>
    </dgm:pt>
    <dgm:pt modelId="{B156C1C2-EFA0-4494-B563-E9FDA5291AC3}" type="sibTrans" cxnId="{A180B44E-BEE3-4DE7-938B-B3AA908EEFDF}">
      <dgm:prSet/>
      <dgm:spPr/>
      <dgm:t>
        <a:bodyPr/>
        <a:lstStyle/>
        <a:p>
          <a:pPr rtl="1"/>
          <a:endParaRPr lang="ar-SA"/>
        </a:p>
      </dgm:t>
    </dgm:pt>
    <dgm:pt modelId="{FD1D27D1-82A1-4A70-9DC7-4F922D87F379}">
      <dgm:prSet phldrT="[نص]"/>
      <dgm:spPr>
        <a:solidFill>
          <a:srgbClr val="92D050"/>
        </a:solidFill>
      </dgm:spPr>
      <dgm:t>
        <a:bodyPr/>
        <a:lstStyle/>
        <a:p>
          <a:pPr rtl="1"/>
          <a:r>
            <a:rPr lang="en-US" b="1" dirty="0">
              <a:solidFill>
                <a:schemeClr val="accent5">
                  <a:lumMod val="10000"/>
                </a:schemeClr>
              </a:solidFill>
              <a:cs typeface="+mj-cs"/>
            </a:rPr>
            <a:t>images classified as cancer patients: 2618 </a:t>
          </a:r>
          <a:endParaRPr lang="ar-SA" b="1" dirty="0">
            <a:solidFill>
              <a:schemeClr val="accent5">
                <a:lumMod val="10000"/>
              </a:schemeClr>
            </a:solidFill>
            <a:cs typeface="+mj-cs"/>
          </a:endParaRPr>
        </a:p>
      </dgm:t>
    </dgm:pt>
    <dgm:pt modelId="{465F06CA-C377-4FC8-AA81-69ADD97874F8}" type="parTrans" cxnId="{AA739C23-F36F-497D-863A-EAFD64967D3B}">
      <dgm:prSet/>
      <dgm:spPr/>
      <dgm:t>
        <a:bodyPr/>
        <a:lstStyle/>
        <a:p>
          <a:pPr rtl="1"/>
          <a:endParaRPr lang="ar-SA"/>
        </a:p>
      </dgm:t>
    </dgm:pt>
    <dgm:pt modelId="{C1B55394-13BA-4E0D-8413-3C85DCC268D7}" type="sibTrans" cxnId="{AA739C23-F36F-497D-863A-EAFD64967D3B}">
      <dgm:prSet/>
      <dgm:spPr/>
      <dgm:t>
        <a:bodyPr/>
        <a:lstStyle/>
        <a:p>
          <a:pPr rtl="1"/>
          <a:endParaRPr lang="ar-SA"/>
        </a:p>
      </dgm:t>
    </dgm:pt>
    <dgm:pt modelId="{57267E53-D929-4707-8572-8EC278C97294}" type="pres">
      <dgm:prSet presAssocID="{41C86099-A105-4E00-B48F-C8A2B6DDA031}" presName="Name0" presStyleCnt="0">
        <dgm:presLayoutVars>
          <dgm:chMax val="1"/>
          <dgm:dir/>
          <dgm:animLvl val="ctr"/>
          <dgm:resizeHandles val="exact"/>
        </dgm:presLayoutVars>
      </dgm:prSet>
      <dgm:spPr/>
    </dgm:pt>
    <dgm:pt modelId="{5DD72AC8-F28A-4EFE-9F17-47058211877A}" type="pres">
      <dgm:prSet presAssocID="{CADA2E85-F93E-473F-BBA0-6500513F23A2}" presName="centerShape" presStyleLbl="node0" presStyleIdx="0" presStyleCnt="1"/>
      <dgm:spPr/>
    </dgm:pt>
    <dgm:pt modelId="{C451C6D3-AFAE-4BC9-9901-D4C4EA91E970}" type="pres">
      <dgm:prSet presAssocID="{6C0C9510-9132-41B4-A5BC-33D977FC0D9B}" presName="node" presStyleLbl="node1" presStyleIdx="0" presStyleCnt="4">
        <dgm:presLayoutVars>
          <dgm:bulletEnabled val="1"/>
        </dgm:presLayoutVars>
      </dgm:prSet>
      <dgm:spPr/>
    </dgm:pt>
    <dgm:pt modelId="{4AE2CB2B-3FB3-4334-A8E2-36644509E86E}" type="pres">
      <dgm:prSet presAssocID="{6C0C9510-9132-41B4-A5BC-33D977FC0D9B}" presName="dummy" presStyleCnt="0"/>
      <dgm:spPr/>
    </dgm:pt>
    <dgm:pt modelId="{2031F5BB-D06F-4F7F-AA9C-687D203BF4AC}" type="pres">
      <dgm:prSet presAssocID="{6A621C8A-7ACC-41FE-8BF0-69D656433456}" presName="sibTrans" presStyleLbl="sibTrans2D1" presStyleIdx="0" presStyleCnt="4"/>
      <dgm:spPr/>
    </dgm:pt>
    <dgm:pt modelId="{0463A60D-213C-4A1D-925E-CABC5BD06B79}" type="pres">
      <dgm:prSet presAssocID="{4B265B37-EE00-4BB8-A68D-8966E7EB609E}" presName="node" presStyleLbl="node1" presStyleIdx="1" presStyleCnt="4">
        <dgm:presLayoutVars>
          <dgm:bulletEnabled val="1"/>
        </dgm:presLayoutVars>
      </dgm:prSet>
      <dgm:spPr/>
    </dgm:pt>
    <dgm:pt modelId="{CED8FBAE-4369-47DE-A9AC-B971B2D7E0B3}" type="pres">
      <dgm:prSet presAssocID="{4B265B37-EE00-4BB8-A68D-8966E7EB609E}" presName="dummy" presStyleCnt="0"/>
      <dgm:spPr/>
    </dgm:pt>
    <dgm:pt modelId="{F739BEBC-A963-4EA9-A89B-8A0C1C9D6BF9}" type="pres">
      <dgm:prSet presAssocID="{FE26D081-AD56-4F54-9906-473BD68B5CAA}" presName="sibTrans" presStyleLbl="sibTrans2D1" presStyleIdx="1" presStyleCnt="4"/>
      <dgm:spPr/>
    </dgm:pt>
    <dgm:pt modelId="{2A8A8B68-2E08-4984-A686-140ED25E657E}" type="pres">
      <dgm:prSet presAssocID="{B1EBF1C8-857E-4683-8284-769E9880428D}" presName="node" presStyleLbl="node1" presStyleIdx="2" presStyleCnt="4">
        <dgm:presLayoutVars>
          <dgm:bulletEnabled val="1"/>
        </dgm:presLayoutVars>
      </dgm:prSet>
      <dgm:spPr/>
    </dgm:pt>
    <dgm:pt modelId="{C30B21DB-2CAA-4161-B384-286592A7D2B2}" type="pres">
      <dgm:prSet presAssocID="{B1EBF1C8-857E-4683-8284-769E9880428D}" presName="dummy" presStyleCnt="0"/>
      <dgm:spPr/>
    </dgm:pt>
    <dgm:pt modelId="{4E8A6BB2-3920-4422-A579-34136D74EBE4}" type="pres">
      <dgm:prSet presAssocID="{B156C1C2-EFA0-4494-B563-E9FDA5291AC3}" presName="sibTrans" presStyleLbl="sibTrans2D1" presStyleIdx="2" presStyleCnt="4"/>
      <dgm:spPr/>
    </dgm:pt>
    <dgm:pt modelId="{7BC4F093-F22A-4931-AB81-E43B6FA9418D}" type="pres">
      <dgm:prSet presAssocID="{FD1D27D1-82A1-4A70-9DC7-4F922D87F379}" presName="node" presStyleLbl="node1" presStyleIdx="3" presStyleCnt="4">
        <dgm:presLayoutVars>
          <dgm:bulletEnabled val="1"/>
        </dgm:presLayoutVars>
      </dgm:prSet>
      <dgm:spPr/>
    </dgm:pt>
    <dgm:pt modelId="{B25F8C91-C4A9-4BE3-8D81-A7FDFF3DEFAA}" type="pres">
      <dgm:prSet presAssocID="{FD1D27D1-82A1-4A70-9DC7-4F922D87F379}" presName="dummy" presStyleCnt="0"/>
      <dgm:spPr/>
    </dgm:pt>
    <dgm:pt modelId="{07261197-5FF1-4C35-BF37-751E2C4AD780}" type="pres">
      <dgm:prSet presAssocID="{C1B55394-13BA-4E0D-8413-3C85DCC268D7}" presName="sibTrans" presStyleLbl="sibTrans2D1" presStyleIdx="3" presStyleCnt="4"/>
      <dgm:spPr/>
    </dgm:pt>
  </dgm:ptLst>
  <dgm:cxnLst>
    <dgm:cxn modelId="{9DD1791B-19B8-41D1-88E7-C0310A66C472}" type="presOf" srcId="{4B265B37-EE00-4BB8-A68D-8966E7EB609E}" destId="{0463A60D-213C-4A1D-925E-CABC5BD06B79}" srcOrd="0" destOrd="0" presId="urn:microsoft.com/office/officeart/2005/8/layout/radial6"/>
    <dgm:cxn modelId="{4574AA21-EBE4-47A3-9983-267DDCF351D2}" type="presOf" srcId="{6C0C9510-9132-41B4-A5BC-33D977FC0D9B}" destId="{C451C6D3-AFAE-4BC9-9901-D4C4EA91E970}" srcOrd="0" destOrd="0" presId="urn:microsoft.com/office/officeart/2005/8/layout/radial6"/>
    <dgm:cxn modelId="{AA739C23-F36F-497D-863A-EAFD64967D3B}" srcId="{CADA2E85-F93E-473F-BBA0-6500513F23A2}" destId="{FD1D27D1-82A1-4A70-9DC7-4F922D87F379}" srcOrd="3" destOrd="0" parTransId="{465F06CA-C377-4FC8-AA81-69ADD97874F8}" sibTransId="{C1B55394-13BA-4E0D-8413-3C85DCC268D7}"/>
    <dgm:cxn modelId="{2B1B7842-9CDF-44C8-B2D1-CAD450ABB346}" type="presOf" srcId="{41C86099-A105-4E00-B48F-C8A2B6DDA031}" destId="{57267E53-D929-4707-8572-8EC278C97294}" srcOrd="0" destOrd="0" presId="urn:microsoft.com/office/officeart/2005/8/layout/radial6"/>
    <dgm:cxn modelId="{A180B44E-BEE3-4DE7-938B-B3AA908EEFDF}" srcId="{CADA2E85-F93E-473F-BBA0-6500513F23A2}" destId="{B1EBF1C8-857E-4683-8284-769E9880428D}" srcOrd="2" destOrd="0" parTransId="{CA0A921F-9D33-498C-AE16-F0974D4C5B6C}" sibTransId="{B156C1C2-EFA0-4494-B563-E9FDA5291AC3}"/>
    <dgm:cxn modelId="{81F46054-4CA0-49C5-A83D-19189B7D39AA}" type="presOf" srcId="{CADA2E85-F93E-473F-BBA0-6500513F23A2}" destId="{5DD72AC8-F28A-4EFE-9F17-47058211877A}" srcOrd="0" destOrd="0" presId="urn:microsoft.com/office/officeart/2005/8/layout/radial6"/>
    <dgm:cxn modelId="{84EF6975-BC4B-43D9-8A39-1DC8676BD11C}" type="presOf" srcId="{B156C1C2-EFA0-4494-B563-E9FDA5291AC3}" destId="{4E8A6BB2-3920-4422-A579-34136D74EBE4}" srcOrd="0" destOrd="0" presId="urn:microsoft.com/office/officeart/2005/8/layout/radial6"/>
    <dgm:cxn modelId="{E1313292-2695-4C52-8CC2-663693A0DFA5}" srcId="{CADA2E85-F93E-473F-BBA0-6500513F23A2}" destId="{6C0C9510-9132-41B4-A5BC-33D977FC0D9B}" srcOrd="0" destOrd="0" parTransId="{FB08B27D-5825-4970-8A32-571D1EFD07FA}" sibTransId="{6A621C8A-7ACC-41FE-8BF0-69D656433456}"/>
    <dgm:cxn modelId="{0CAA0493-CDBD-471A-9447-92C1CC76074C}" type="presOf" srcId="{B1EBF1C8-857E-4683-8284-769E9880428D}" destId="{2A8A8B68-2E08-4984-A686-140ED25E657E}" srcOrd="0" destOrd="0" presId="urn:microsoft.com/office/officeart/2005/8/layout/radial6"/>
    <dgm:cxn modelId="{C0DF7FD5-F9B3-4F70-80C7-C687FF99FF03}" srcId="{41C86099-A105-4E00-B48F-C8A2B6DDA031}" destId="{CADA2E85-F93E-473F-BBA0-6500513F23A2}" srcOrd="0" destOrd="0" parTransId="{0441EC84-E73A-4B7F-A1AA-BB8166EFD1C7}" sibTransId="{5D507CC9-D58A-468B-B7B0-58F7E6E767E8}"/>
    <dgm:cxn modelId="{74038DDB-4E55-497B-A6CC-A244CABD423E}" type="presOf" srcId="{C1B55394-13BA-4E0D-8413-3C85DCC268D7}" destId="{07261197-5FF1-4C35-BF37-751E2C4AD780}" srcOrd="0" destOrd="0" presId="urn:microsoft.com/office/officeart/2005/8/layout/radial6"/>
    <dgm:cxn modelId="{0EE07AE5-E0AD-41C0-AC99-AE88D81063C7}" srcId="{CADA2E85-F93E-473F-BBA0-6500513F23A2}" destId="{4B265B37-EE00-4BB8-A68D-8966E7EB609E}" srcOrd="1" destOrd="0" parTransId="{84596BAB-BE05-45CE-99D3-BC627C72BBE5}" sibTransId="{FE26D081-AD56-4F54-9906-473BD68B5CAA}"/>
    <dgm:cxn modelId="{0A2EC3EB-D735-411F-A0AE-8BD841E98E9A}" type="presOf" srcId="{FD1D27D1-82A1-4A70-9DC7-4F922D87F379}" destId="{7BC4F093-F22A-4931-AB81-E43B6FA9418D}" srcOrd="0" destOrd="0" presId="urn:microsoft.com/office/officeart/2005/8/layout/radial6"/>
    <dgm:cxn modelId="{77AF23F2-8E95-476D-A1DE-579D7A5C012A}" type="presOf" srcId="{FE26D081-AD56-4F54-9906-473BD68B5CAA}" destId="{F739BEBC-A963-4EA9-A89B-8A0C1C9D6BF9}" srcOrd="0" destOrd="0" presId="urn:microsoft.com/office/officeart/2005/8/layout/radial6"/>
    <dgm:cxn modelId="{489BCFFD-8754-416D-AEDC-F32D454BFDF1}" type="presOf" srcId="{6A621C8A-7ACC-41FE-8BF0-69D656433456}" destId="{2031F5BB-D06F-4F7F-AA9C-687D203BF4AC}" srcOrd="0" destOrd="0" presId="urn:microsoft.com/office/officeart/2005/8/layout/radial6"/>
    <dgm:cxn modelId="{15B8800A-88C2-4161-8797-53C2512D68C0}" type="presParOf" srcId="{57267E53-D929-4707-8572-8EC278C97294}" destId="{5DD72AC8-F28A-4EFE-9F17-47058211877A}" srcOrd="0" destOrd="0" presId="urn:microsoft.com/office/officeart/2005/8/layout/radial6"/>
    <dgm:cxn modelId="{B9C10022-BB1F-41DC-A219-0ACDD0C4363C}" type="presParOf" srcId="{57267E53-D929-4707-8572-8EC278C97294}" destId="{C451C6D3-AFAE-4BC9-9901-D4C4EA91E970}" srcOrd="1" destOrd="0" presId="urn:microsoft.com/office/officeart/2005/8/layout/radial6"/>
    <dgm:cxn modelId="{C613C5CF-3A07-4D6D-84BF-1B2DECFA534C}" type="presParOf" srcId="{57267E53-D929-4707-8572-8EC278C97294}" destId="{4AE2CB2B-3FB3-4334-A8E2-36644509E86E}" srcOrd="2" destOrd="0" presId="urn:microsoft.com/office/officeart/2005/8/layout/radial6"/>
    <dgm:cxn modelId="{4053C313-C0F3-480F-9ED3-F8FAFAFCD93D}" type="presParOf" srcId="{57267E53-D929-4707-8572-8EC278C97294}" destId="{2031F5BB-D06F-4F7F-AA9C-687D203BF4AC}" srcOrd="3" destOrd="0" presId="urn:microsoft.com/office/officeart/2005/8/layout/radial6"/>
    <dgm:cxn modelId="{58A990E6-2A62-458D-96BA-DECC5C61BF4B}" type="presParOf" srcId="{57267E53-D929-4707-8572-8EC278C97294}" destId="{0463A60D-213C-4A1D-925E-CABC5BD06B79}" srcOrd="4" destOrd="0" presId="urn:microsoft.com/office/officeart/2005/8/layout/radial6"/>
    <dgm:cxn modelId="{4451DF03-49E5-4688-95C5-54F67685E1FF}" type="presParOf" srcId="{57267E53-D929-4707-8572-8EC278C97294}" destId="{CED8FBAE-4369-47DE-A9AC-B971B2D7E0B3}" srcOrd="5" destOrd="0" presId="urn:microsoft.com/office/officeart/2005/8/layout/radial6"/>
    <dgm:cxn modelId="{88106BEF-A781-45B0-A08D-D3B7337AD113}" type="presParOf" srcId="{57267E53-D929-4707-8572-8EC278C97294}" destId="{F739BEBC-A963-4EA9-A89B-8A0C1C9D6BF9}" srcOrd="6" destOrd="0" presId="urn:microsoft.com/office/officeart/2005/8/layout/radial6"/>
    <dgm:cxn modelId="{455389A9-74C9-482C-B7E3-9C693A1CFB75}" type="presParOf" srcId="{57267E53-D929-4707-8572-8EC278C97294}" destId="{2A8A8B68-2E08-4984-A686-140ED25E657E}" srcOrd="7" destOrd="0" presId="urn:microsoft.com/office/officeart/2005/8/layout/radial6"/>
    <dgm:cxn modelId="{B9CC2DDC-473A-45F9-B440-CDB498577622}" type="presParOf" srcId="{57267E53-D929-4707-8572-8EC278C97294}" destId="{C30B21DB-2CAA-4161-B384-286592A7D2B2}" srcOrd="8" destOrd="0" presId="urn:microsoft.com/office/officeart/2005/8/layout/radial6"/>
    <dgm:cxn modelId="{39C64FC6-2A53-4F97-82C6-DE32D494B972}" type="presParOf" srcId="{57267E53-D929-4707-8572-8EC278C97294}" destId="{4E8A6BB2-3920-4422-A579-34136D74EBE4}" srcOrd="9" destOrd="0" presId="urn:microsoft.com/office/officeart/2005/8/layout/radial6"/>
    <dgm:cxn modelId="{06FD9C3B-6703-49AF-B0B2-8C6D0AB99555}" type="presParOf" srcId="{57267E53-D929-4707-8572-8EC278C97294}" destId="{7BC4F093-F22A-4931-AB81-E43B6FA9418D}" srcOrd="10" destOrd="0" presId="urn:microsoft.com/office/officeart/2005/8/layout/radial6"/>
    <dgm:cxn modelId="{B25E918B-0042-4B07-A36F-C20FECAD9CCE}" type="presParOf" srcId="{57267E53-D929-4707-8572-8EC278C97294}" destId="{B25F8C91-C4A9-4BE3-8D81-A7FDFF3DEFAA}" srcOrd="11" destOrd="0" presId="urn:microsoft.com/office/officeart/2005/8/layout/radial6"/>
    <dgm:cxn modelId="{931A1B97-B8DB-44C4-86F7-BB482B2ADB0B}" type="presParOf" srcId="{57267E53-D929-4707-8572-8EC278C97294}" destId="{07261197-5FF1-4C35-BF37-751E2C4AD780}"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261197-5FF1-4C35-BF37-751E2C4AD780}">
      <dsp:nvSpPr>
        <dsp:cNvPr id="0" name=""/>
        <dsp:cNvSpPr/>
      </dsp:nvSpPr>
      <dsp:spPr>
        <a:xfrm>
          <a:off x="1448942" y="534542"/>
          <a:ext cx="3579115" cy="3579115"/>
        </a:xfrm>
        <a:prstGeom prst="blockArc">
          <a:avLst>
            <a:gd name="adj1" fmla="val 10800000"/>
            <a:gd name="adj2" fmla="val 16200000"/>
            <a:gd name="adj3" fmla="val 4632"/>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sp>
    <dsp:sp modelId="{4E8A6BB2-3920-4422-A579-34136D74EBE4}">
      <dsp:nvSpPr>
        <dsp:cNvPr id="0" name=""/>
        <dsp:cNvSpPr/>
      </dsp:nvSpPr>
      <dsp:spPr>
        <a:xfrm>
          <a:off x="1448942" y="534542"/>
          <a:ext cx="3579115" cy="3579115"/>
        </a:xfrm>
        <a:prstGeom prst="blockArc">
          <a:avLst>
            <a:gd name="adj1" fmla="val 5400000"/>
            <a:gd name="adj2" fmla="val 10800000"/>
            <a:gd name="adj3" fmla="val 4632"/>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sp>
    <dsp:sp modelId="{F739BEBC-A963-4EA9-A89B-8A0C1C9D6BF9}">
      <dsp:nvSpPr>
        <dsp:cNvPr id="0" name=""/>
        <dsp:cNvSpPr/>
      </dsp:nvSpPr>
      <dsp:spPr>
        <a:xfrm>
          <a:off x="1448942" y="534542"/>
          <a:ext cx="3579115" cy="3579115"/>
        </a:xfrm>
        <a:prstGeom prst="blockArc">
          <a:avLst>
            <a:gd name="adj1" fmla="val 0"/>
            <a:gd name="adj2" fmla="val 5400000"/>
            <a:gd name="adj3" fmla="val 4632"/>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sp>
    <dsp:sp modelId="{2031F5BB-D06F-4F7F-AA9C-687D203BF4AC}">
      <dsp:nvSpPr>
        <dsp:cNvPr id="0" name=""/>
        <dsp:cNvSpPr/>
      </dsp:nvSpPr>
      <dsp:spPr>
        <a:xfrm>
          <a:off x="1448942" y="534542"/>
          <a:ext cx="3579115" cy="3579115"/>
        </a:xfrm>
        <a:prstGeom prst="blockArc">
          <a:avLst>
            <a:gd name="adj1" fmla="val 16200000"/>
            <a:gd name="adj2" fmla="val 0"/>
            <a:gd name="adj3" fmla="val 4632"/>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sp>
    <dsp:sp modelId="{5DD72AC8-F28A-4EFE-9F17-47058211877A}">
      <dsp:nvSpPr>
        <dsp:cNvPr id="0" name=""/>
        <dsp:cNvSpPr/>
      </dsp:nvSpPr>
      <dsp:spPr>
        <a:xfrm>
          <a:off x="2416224" y="1501824"/>
          <a:ext cx="1644550" cy="1644550"/>
        </a:xfrm>
        <a:prstGeom prst="ellipse">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rtl="1">
            <a:lnSpc>
              <a:spcPct val="90000"/>
            </a:lnSpc>
            <a:spcBef>
              <a:spcPct val="0"/>
            </a:spcBef>
            <a:spcAft>
              <a:spcPct val="35000"/>
            </a:spcAft>
            <a:buNone/>
          </a:pPr>
          <a:r>
            <a:rPr lang="en-US" sz="2100" b="1" kern="1200" dirty="0">
              <a:solidFill>
                <a:schemeClr val="accent5">
                  <a:lumMod val="10000"/>
                </a:schemeClr>
              </a:solidFill>
            </a:rPr>
            <a:t>Chest CT-Scan Images Dataset</a:t>
          </a:r>
          <a:endParaRPr lang="ar-SA" sz="2100" b="1" kern="1200" dirty="0">
            <a:solidFill>
              <a:schemeClr val="accent5">
                <a:lumMod val="10000"/>
              </a:schemeClr>
            </a:solidFill>
          </a:endParaRPr>
        </a:p>
      </dsp:txBody>
      <dsp:txXfrm>
        <a:off x="2657063" y="1742663"/>
        <a:ext cx="1162872" cy="1162872"/>
      </dsp:txXfrm>
    </dsp:sp>
    <dsp:sp modelId="{C451C6D3-AFAE-4BC9-9901-D4C4EA91E970}">
      <dsp:nvSpPr>
        <dsp:cNvPr id="0" name=""/>
        <dsp:cNvSpPr/>
      </dsp:nvSpPr>
      <dsp:spPr>
        <a:xfrm>
          <a:off x="2662907" y="392"/>
          <a:ext cx="1151185" cy="1151185"/>
        </a:xfrm>
        <a:prstGeom prst="ellipse">
          <a:avLst/>
        </a:prstGeom>
        <a:solidFill>
          <a:srgbClr val="92D05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1">
            <a:lnSpc>
              <a:spcPct val="90000"/>
            </a:lnSpc>
            <a:spcBef>
              <a:spcPct val="0"/>
            </a:spcBef>
            <a:spcAft>
              <a:spcPct val="35000"/>
            </a:spcAft>
            <a:buNone/>
          </a:pPr>
          <a:r>
            <a:rPr lang="en-US" sz="1200" b="1" kern="1200" dirty="0">
              <a:solidFill>
                <a:schemeClr val="accent5">
                  <a:lumMod val="10000"/>
                </a:schemeClr>
              </a:solidFill>
              <a:cs typeface="+mj-cs"/>
            </a:rPr>
            <a:t>3,439 images with the extension .</a:t>
          </a:r>
          <a:r>
            <a:rPr lang="en-US" sz="1200" b="1" kern="1200" dirty="0" err="1">
              <a:solidFill>
                <a:schemeClr val="accent5">
                  <a:lumMod val="10000"/>
                </a:schemeClr>
              </a:solidFill>
              <a:cs typeface="+mj-cs"/>
            </a:rPr>
            <a:t>png</a:t>
          </a:r>
          <a:endParaRPr lang="ar-SA" sz="1200" b="1" kern="1200" dirty="0">
            <a:solidFill>
              <a:schemeClr val="accent5">
                <a:lumMod val="10000"/>
              </a:schemeClr>
            </a:solidFill>
            <a:cs typeface="+mj-cs"/>
          </a:endParaRPr>
        </a:p>
      </dsp:txBody>
      <dsp:txXfrm>
        <a:off x="2831494" y="168979"/>
        <a:ext cx="814011" cy="814011"/>
      </dsp:txXfrm>
    </dsp:sp>
    <dsp:sp modelId="{0463A60D-213C-4A1D-925E-CABC5BD06B79}">
      <dsp:nvSpPr>
        <dsp:cNvPr id="0" name=""/>
        <dsp:cNvSpPr/>
      </dsp:nvSpPr>
      <dsp:spPr>
        <a:xfrm>
          <a:off x="4411022" y="1748507"/>
          <a:ext cx="1151185" cy="1151185"/>
        </a:xfrm>
        <a:prstGeom prst="ellipse">
          <a:avLst/>
        </a:prstGeom>
        <a:solidFill>
          <a:srgbClr val="92D05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rtl="1">
            <a:lnSpc>
              <a:spcPct val="90000"/>
            </a:lnSpc>
            <a:spcBef>
              <a:spcPct val="0"/>
            </a:spcBef>
            <a:spcAft>
              <a:spcPct val="35000"/>
            </a:spcAft>
            <a:buNone/>
          </a:pPr>
          <a:r>
            <a:rPr lang="en-US" sz="1100" b="1" kern="1200" dirty="0">
              <a:solidFill>
                <a:schemeClr val="accent5">
                  <a:lumMod val="10000"/>
                </a:schemeClr>
              </a:solidFill>
              <a:cs typeface="+mj-cs"/>
            </a:rPr>
            <a:t>Images type x-ray</a:t>
          </a:r>
          <a:endParaRPr lang="ar-SA" sz="1100" b="1" kern="1200" dirty="0">
            <a:solidFill>
              <a:schemeClr val="accent5">
                <a:lumMod val="10000"/>
              </a:schemeClr>
            </a:solidFill>
            <a:cs typeface="+mj-cs"/>
          </a:endParaRPr>
        </a:p>
      </dsp:txBody>
      <dsp:txXfrm>
        <a:off x="4579609" y="1917094"/>
        <a:ext cx="814011" cy="814011"/>
      </dsp:txXfrm>
    </dsp:sp>
    <dsp:sp modelId="{2A8A8B68-2E08-4984-A686-140ED25E657E}">
      <dsp:nvSpPr>
        <dsp:cNvPr id="0" name=""/>
        <dsp:cNvSpPr/>
      </dsp:nvSpPr>
      <dsp:spPr>
        <a:xfrm>
          <a:off x="2662907" y="3496622"/>
          <a:ext cx="1151185" cy="1151185"/>
        </a:xfrm>
        <a:prstGeom prst="ellipse">
          <a:avLst/>
        </a:prstGeom>
        <a:solidFill>
          <a:srgbClr val="92D05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rtl="1">
            <a:lnSpc>
              <a:spcPct val="90000"/>
            </a:lnSpc>
            <a:spcBef>
              <a:spcPct val="0"/>
            </a:spcBef>
            <a:spcAft>
              <a:spcPct val="35000"/>
            </a:spcAft>
            <a:buNone/>
          </a:pPr>
          <a:r>
            <a:rPr lang="en-US" sz="1100" b="1" kern="1200" dirty="0">
              <a:solidFill>
                <a:schemeClr val="accent5">
                  <a:lumMod val="10000"/>
                </a:schemeClr>
              </a:solidFill>
              <a:cs typeface="+mj-cs"/>
            </a:rPr>
            <a:t>images classified as normal people: 821</a:t>
          </a:r>
          <a:endParaRPr lang="ar-SA" sz="1100" b="1" kern="1200" dirty="0">
            <a:solidFill>
              <a:schemeClr val="accent5">
                <a:lumMod val="10000"/>
              </a:schemeClr>
            </a:solidFill>
            <a:cs typeface="+mj-cs"/>
          </a:endParaRPr>
        </a:p>
      </dsp:txBody>
      <dsp:txXfrm>
        <a:off x="2831494" y="3665209"/>
        <a:ext cx="814011" cy="814011"/>
      </dsp:txXfrm>
    </dsp:sp>
    <dsp:sp modelId="{7BC4F093-F22A-4931-AB81-E43B6FA9418D}">
      <dsp:nvSpPr>
        <dsp:cNvPr id="0" name=""/>
        <dsp:cNvSpPr/>
      </dsp:nvSpPr>
      <dsp:spPr>
        <a:xfrm>
          <a:off x="914792" y="1748507"/>
          <a:ext cx="1151185" cy="1151185"/>
        </a:xfrm>
        <a:prstGeom prst="ellipse">
          <a:avLst/>
        </a:prstGeom>
        <a:solidFill>
          <a:srgbClr val="92D050"/>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rtl="1">
            <a:lnSpc>
              <a:spcPct val="90000"/>
            </a:lnSpc>
            <a:spcBef>
              <a:spcPct val="0"/>
            </a:spcBef>
            <a:spcAft>
              <a:spcPct val="35000"/>
            </a:spcAft>
            <a:buNone/>
          </a:pPr>
          <a:r>
            <a:rPr lang="en-US" sz="1100" b="1" kern="1200" dirty="0">
              <a:solidFill>
                <a:schemeClr val="accent5">
                  <a:lumMod val="10000"/>
                </a:schemeClr>
              </a:solidFill>
              <a:cs typeface="+mj-cs"/>
            </a:rPr>
            <a:t>images classified as cancer patients: 2618 </a:t>
          </a:r>
          <a:endParaRPr lang="ar-SA" sz="1100" b="1" kern="1200" dirty="0">
            <a:solidFill>
              <a:schemeClr val="accent5">
                <a:lumMod val="10000"/>
              </a:schemeClr>
            </a:solidFill>
            <a:cs typeface="+mj-cs"/>
          </a:endParaRPr>
        </a:p>
      </dsp:txBody>
      <dsp:txXfrm>
        <a:off x="1083379" y="1917094"/>
        <a:ext cx="814011" cy="814011"/>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png>
</file>

<file path=ppt/media/image4.jpg>
</file>

<file path=ppt/media/image5.gif>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7327275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ab8d1ca927_3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ab8d1ca927_3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ab8d1ca927_3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ab8d1ca927_3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ab8d1ca927_3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ab8d1ca927_3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ab8d1ca927_3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ab8d1ca927_3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78600" y="1484550"/>
            <a:ext cx="7787100" cy="2086500"/>
          </a:xfrm>
          <a:prstGeom prst="rect">
            <a:avLst/>
          </a:prstGeom>
        </p:spPr>
        <p:txBody>
          <a:bodyPr spcFirstLastPara="1" wrap="square" lIns="91425" tIns="91425" rIns="91425" bIns="91425" anchor="ctr" anchorCtr="0">
            <a:noAutofit/>
          </a:bodyPr>
          <a:lstStyle>
            <a:lvl1pPr lvl="0" algn="ctr">
              <a:lnSpc>
                <a:spcPct val="125000"/>
              </a:lnSpc>
              <a:spcBef>
                <a:spcPts val="0"/>
              </a:spcBef>
              <a:spcAft>
                <a:spcPts val="0"/>
              </a:spcAft>
              <a:buSzPts val="5200"/>
              <a:buNone/>
              <a:defRPr sz="55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547575" y="3466725"/>
            <a:ext cx="4048800" cy="382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5400000">
            <a:off x="-1867025" y="1013175"/>
            <a:ext cx="4814046" cy="1710367"/>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229260" y="3396805"/>
            <a:ext cx="3675485" cy="189381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15040" flipH="1">
            <a:off x="-236345" y="4475012"/>
            <a:ext cx="2114446" cy="9970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282713" y="476911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27300" y="4210275"/>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5488" y="2908263"/>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257175" y="4901838"/>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59288" y="3910538"/>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400000">
            <a:off x="6110254" y="2527892"/>
            <a:ext cx="4814046" cy="1710367"/>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744675" y="-169359"/>
            <a:ext cx="3627772" cy="1869298"/>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484934" flipH="1">
            <a:off x="7292455" y="-348495"/>
            <a:ext cx="2087045" cy="984164"/>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5634813" y="20792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7750600" y="102480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8980488" y="193977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4725450" y="139996"/>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6"/>
          <p:cNvSpPr txBox="1">
            <a:spLocks noGrp="1"/>
          </p:cNvSpPr>
          <p:nvPr>
            <p:ph type="title"/>
          </p:nvPr>
        </p:nvSpPr>
        <p:spPr>
          <a:xfrm>
            <a:off x="540000" y="363275"/>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82" name="Google Shape;82;p6"/>
          <p:cNvSpPr/>
          <p:nvPr/>
        </p:nvSpPr>
        <p:spPr>
          <a:xfrm>
            <a:off x="6082076" y="-118290"/>
            <a:ext cx="3204343" cy="1651139"/>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rot="10800000">
            <a:off x="6965676" y="-72669"/>
            <a:ext cx="2420522" cy="1034218"/>
          </a:xfrm>
          <a:custGeom>
            <a:avLst/>
            <a:gdLst/>
            <a:ahLst/>
            <a:cxnLst/>
            <a:rect l="l" t="t" r="r" b="b"/>
            <a:pathLst>
              <a:path w="143993" h="61524" extrusionOk="0">
                <a:moveTo>
                  <a:pt x="25900" y="1"/>
                </a:moveTo>
                <a:cubicBezTo>
                  <a:pt x="11671" y="1"/>
                  <a:pt x="1" y="8596"/>
                  <a:pt x="1" y="8596"/>
                </a:cubicBezTo>
                <a:lnTo>
                  <a:pt x="186" y="61523"/>
                </a:lnTo>
                <a:lnTo>
                  <a:pt x="143993" y="61523"/>
                </a:lnTo>
                <a:cubicBezTo>
                  <a:pt x="138074" y="43327"/>
                  <a:pt x="128448" y="39288"/>
                  <a:pt x="117124" y="39288"/>
                </a:cubicBezTo>
                <a:cubicBezTo>
                  <a:pt x="108085" y="39288"/>
                  <a:pt x="97965" y="41861"/>
                  <a:pt x="87783" y="41861"/>
                </a:cubicBezTo>
                <a:cubicBezTo>
                  <a:pt x="83897" y="41861"/>
                  <a:pt x="80003" y="41486"/>
                  <a:pt x="76156" y="40451"/>
                </a:cubicBezTo>
                <a:cubicBezTo>
                  <a:pt x="58842" y="35830"/>
                  <a:pt x="64326" y="18763"/>
                  <a:pt x="43685" y="5269"/>
                </a:cubicBezTo>
                <a:cubicBezTo>
                  <a:pt x="37737" y="1386"/>
                  <a:pt x="31612" y="1"/>
                  <a:pt x="25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rot="10484947" flipH="1">
            <a:off x="7999385" y="-411807"/>
            <a:ext cx="1843431" cy="869285"/>
          </a:xfrm>
          <a:custGeom>
            <a:avLst/>
            <a:gdLst/>
            <a:ahLst/>
            <a:cxnLst/>
            <a:rect l="l" t="t" r="r" b="b"/>
            <a:pathLst>
              <a:path w="49839" h="23502" extrusionOk="0">
                <a:moveTo>
                  <a:pt x="12527" y="1"/>
                </a:moveTo>
                <a:cubicBezTo>
                  <a:pt x="11413" y="1"/>
                  <a:pt x="10247" y="125"/>
                  <a:pt x="9017" y="410"/>
                </a:cubicBezTo>
                <a:cubicBezTo>
                  <a:pt x="4486" y="1459"/>
                  <a:pt x="402" y="6325"/>
                  <a:pt x="157" y="11280"/>
                </a:cubicBezTo>
                <a:cubicBezTo>
                  <a:pt x="0" y="14650"/>
                  <a:pt x="1518" y="19694"/>
                  <a:pt x="5468" y="22238"/>
                </a:cubicBezTo>
                <a:cubicBezTo>
                  <a:pt x="6967" y="23186"/>
                  <a:pt x="8215" y="23502"/>
                  <a:pt x="9471" y="23502"/>
                </a:cubicBezTo>
                <a:cubicBezTo>
                  <a:pt x="10404" y="23502"/>
                  <a:pt x="11341" y="23327"/>
                  <a:pt x="12387" y="23109"/>
                </a:cubicBezTo>
                <a:cubicBezTo>
                  <a:pt x="23723" y="20797"/>
                  <a:pt x="35152" y="18016"/>
                  <a:pt x="46692" y="18016"/>
                </a:cubicBezTo>
                <a:cubicBezTo>
                  <a:pt x="47740" y="18016"/>
                  <a:pt x="48789" y="18039"/>
                  <a:pt x="49839" y="18087"/>
                </a:cubicBezTo>
                <a:cubicBezTo>
                  <a:pt x="49214" y="15520"/>
                  <a:pt x="49147" y="12820"/>
                  <a:pt x="48500" y="10253"/>
                </a:cubicBezTo>
                <a:cubicBezTo>
                  <a:pt x="47830" y="7664"/>
                  <a:pt x="46245" y="3624"/>
                  <a:pt x="43723" y="2486"/>
                </a:cubicBezTo>
                <a:cubicBezTo>
                  <a:pt x="43091" y="2196"/>
                  <a:pt x="42479" y="2074"/>
                  <a:pt x="41873" y="2074"/>
                </a:cubicBezTo>
                <a:cubicBezTo>
                  <a:pt x="38847" y="2074"/>
                  <a:pt x="35967" y="5108"/>
                  <a:pt x="31336" y="5276"/>
                </a:cubicBezTo>
                <a:cubicBezTo>
                  <a:pt x="31216" y="5280"/>
                  <a:pt x="31096" y="5282"/>
                  <a:pt x="30977" y="5282"/>
                </a:cubicBezTo>
                <a:cubicBezTo>
                  <a:pt x="24835" y="5282"/>
                  <a:pt x="19797" y="1"/>
                  <a:pt x="12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rot="10800000">
            <a:off x="7222138" y="45824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a:off x="8177150" y="69715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
          <p:cNvSpPr/>
          <p:nvPr/>
        </p:nvSpPr>
        <p:spPr>
          <a:xfrm rot="10800000">
            <a:off x="8947925" y="1581934"/>
            <a:ext cx="98400" cy="9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1">
  <p:cSld name="CUSTOM_5">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2141950" y="1922950"/>
            <a:ext cx="4860000" cy="82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5" name="Google Shape;265;p18"/>
          <p:cNvSpPr txBox="1">
            <a:spLocks noGrp="1"/>
          </p:cNvSpPr>
          <p:nvPr>
            <p:ph type="subTitle" idx="1"/>
          </p:nvPr>
        </p:nvSpPr>
        <p:spPr>
          <a:xfrm>
            <a:off x="2142050" y="2757125"/>
            <a:ext cx="4860000" cy="49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66" name="Google Shape;266;p18"/>
          <p:cNvSpPr/>
          <p:nvPr/>
        </p:nvSpPr>
        <p:spPr>
          <a:xfrm rot="-5400000">
            <a:off x="-1029861" y="815281"/>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8"/>
          <p:cNvSpPr/>
          <p:nvPr/>
        </p:nvSpPr>
        <p:spPr>
          <a:xfrm rot="-5400000">
            <a:off x="-1888219" y="1592238"/>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8"/>
          <p:cNvSpPr/>
          <p:nvPr/>
        </p:nvSpPr>
        <p:spPr>
          <a:xfrm rot="5400000">
            <a:off x="387256" y="3610781"/>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8"/>
          <p:cNvSpPr/>
          <p:nvPr/>
        </p:nvSpPr>
        <p:spPr>
          <a:xfrm rot="5400000">
            <a:off x="603369" y="1722219"/>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8"/>
          <p:cNvSpPr/>
          <p:nvPr/>
        </p:nvSpPr>
        <p:spPr>
          <a:xfrm rot="5400000">
            <a:off x="-751978" y="255224"/>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8"/>
          <p:cNvSpPr/>
          <p:nvPr/>
        </p:nvSpPr>
        <p:spPr>
          <a:xfrm rot="5400000">
            <a:off x="1033906" y="1143081"/>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8"/>
          <p:cNvSpPr/>
          <p:nvPr/>
        </p:nvSpPr>
        <p:spPr>
          <a:xfrm rot="5400000">
            <a:off x="1978444" y="20094"/>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8"/>
          <p:cNvSpPr/>
          <p:nvPr/>
        </p:nvSpPr>
        <p:spPr>
          <a:xfrm rot="5400000">
            <a:off x="6115544" y="2556136"/>
            <a:ext cx="4058317" cy="1729782"/>
          </a:xfrm>
          <a:custGeom>
            <a:avLst/>
            <a:gdLst/>
            <a:ahLst/>
            <a:cxnLst/>
            <a:rect l="l" t="t" r="r" b="b"/>
            <a:pathLst>
              <a:path w="64695" h="36451" extrusionOk="0">
                <a:moveTo>
                  <a:pt x="5503" y="0"/>
                </a:moveTo>
                <a:cubicBezTo>
                  <a:pt x="2589" y="0"/>
                  <a:pt x="1" y="186"/>
                  <a:pt x="237" y="874"/>
                </a:cubicBezTo>
                <a:cubicBezTo>
                  <a:pt x="460" y="1499"/>
                  <a:pt x="4411" y="2169"/>
                  <a:pt x="5259" y="2593"/>
                </a:cubicBezTo>
                <a:cubicBezTo>
                  <a:pt x="7178" y="3552"/>
                  <a:pt x="8897" y="4869"/>
                  <a:pt x="10325" y="6454"/>
                </a:cubicBezTo>
                <a:cubicBezTo>
                  <a:pt x="13673" y="10092"/>
                  <a:pt x="16619" y="21050"/>
                  <a:pt x="24989" y="22345"/>
                </a:cubicBezTo>
                <a:cubicBezTo>
                  <a:pt x="25398" y="22407"/>
                  <a:pt x="25804" y="22437"/>
                  <a:pt x="26206" y="22437"/>
                </a:cubicBezTo>
                <a:cubicBezTo>
                  <a:pt x="31849" y="22437"/>
                  <a:pt x="36809" y="16669"/>
                  <a:pt x="38871" y="15314"/>
                </a:cubicBezTo>
                <a:cubicBezTo>
                  <a:pt x="39863" y="14681"/>
                  <a:pt x="40996" y="14362"/>
                  <a:pt x="42135" y="14362"/>
                </a:cubicBezTo>
                <a:cubicBezTo>
                  <a:pt x="43201" y="14362"/>
                  <a:pt x="44272" y="14642"/>
                  <a:pt x="45232" y="15203"/>
                </a:cubicBezTo>
                <a:cubicBezTo>
                  <a:pt x="49027" y="17502"/>
                  <a:pt x="49071" y="22858"/>
                  <a:pt x="50634" y="27010"/>
                </a:cubicBezTo>
                <a:cubicBezTo>
                  <a:pt x="52642" y="32143"/>
                  <a:pt x="57307" y="35759"/>
                  <a:pt x="62775" y="36450"/>
                </a:cubicBezTo>
                <a:cubicBezTo>
                  <a:pt x="62396" y="25269"/>
                  <a:pt x="63043" y="14065"/>
                  <a:pt x="64694" y="2994"/>
                </a:cubicBezTo>
                <a:cubicBezTo>
                  <a:pt x="57530" y="1745"/>
                  <a:pt x="50232" y="1499"/>
                  <a:pt x="42978" y="1254"/>
                </a:cubicBezTo>
                <a:cubicBezTo>
                  <a:pt x="32957" y="896"/>
                  <a:pt x="22936" y="562"/>
                  <a:pt x="12914" y="249"/>
                </a:cubicBezTo>
                <a:cubicBezTo>
                  <a:pt x="12140" y="215"/>
                  <a:pt x="8634" y="0"/>
                  <a:pt x="5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8"/>
          <p:cNvSpPr/>
          <p:nvPr/>
        </p:nvSpPr>
        <p:spPr>
          <a:xfrm rot="5400000">
            <a:off x="6901950" y="2423794"/>
            <a:ext cx="4130269" cy="1085168"/>
          </a:xfrm>
          <a:custGeom>
            <a:avLst/>
            <a:gdLst/>
            <a:ahLst/>
            <a:cxnLst/>
            <a:rect l="l" t="t" r="r" b="b"/>
            <a:pathLst>
              <a:path w="72716" h="43165" extrusionOk="0">
                <a:moveTo>
                  <a:pt x="36506" y="1"/>
                </a:moveTo>
                <a:cubicBezTo>
                  <a:pt x="24983" y="1"/>
                  <a:pt x="13559" y="1174"/>
                  <a:pt x="0" y="3973"/>
                </a:cubicBezTo>
                <a:cubicBezTo>
                  <a:pt x="982" y="6629"/>
                  <a:pt x="1205" y="12052"/>
                  <a:pt x="1853" y="14262"/>
                </a:cubicBezTo>
                <a:cubicBezTo>
                  <a:pt x="3259" y="19194"/>
                  <a:pt x="12610" y="30220"/>
                  <a:pt x="23859" y="33077"/>
                </a:cubicBezTo>
                <a:cubicBezTo>
                  <a:pt x="25907" y="33596"/>
                  <a:pt x="27823" y="33808"/>
                  <a:pt x="29631" y="33808"/>
                </a:cubicBezTo>
                <a:cubicBezTo>
                  <a:pt x="37728" y="33808"/>
                  <a:pt x="43662" y="29551"/>
                  <a:pt x="49622" y="29551"/>
                </a:cubicBezTo>
                <a:cubicBezTo>
                  <a:pt x="50569" y="29551"/>
                  <a:pt x="51516" y="29659"/>
                  <a:pt x="52472" y="29907"/>
                </a:cubicBezTo>
                <a:cubicBezTo>
                  <a:pt x="60284" y="31938"/>
                  <a:pt x="55507" y="42049"/>
                  <a:pt x="72715" y="43165"/>
                </a:cubicBezTo>
                <a:cubicBezTo>
                  <a:pt x="70483" y="29863"/>
                  <a:pt x="71086" y="16270"/>
                  <a:pt x="71689" y="2812"/>
                </a:cubicBezTo>
                <a:cubicBezTo>
                  <a:pt x="58580" y="1069"/>
                  <a:pt x="47498" y="1"/>
                  <a:pt x="36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8"/>
          <p:cNvSpPr/>
          <p:nvPr/>
        </p:nvSpPr>
        <p:spPr>
          <a:xfrm rot="-5400000">
            <a:off x="8658344" y="139171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8"/>
          <p:cNvSpPr/>
          <p:nvPr/>
        </p:nvSpPr>
        <p:spPr>
          <a:xfrm rot="-5400000">
            <a:off x="8377131" y="3215481"/>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8"/>
          <p:cNvSpPr/>
          <p:nvPr/>
        </p:nvSpPr>
        <p:spPr>
          <a:xfrm rot="-5400000">
            <a:off x="7021777" y="3324160"/>
            <a:ext cx="2874201" cy="1521816"/>
          </a:xfrm>
          <a:custGeom>
            <a:avLst/>
            <a:gdLst/>
            <a:ahLst/>
            <a:cxnLst/>
            <a:rect l="l" t="t" r="r" b="b"/>
            <a:pathLst>
              <a:path w="80952" h="42859" extrusionOk="0">
                <a:moveTo>
                  <a:pt x="7027" y="1"/>
                </a:moveTo>
                <a:cubicBezTo>
                  <a:pt x="6872" y="1"/>
                  <a:pt x="6717" y="3"/>
                  <a:pt x="6562" y="7"/>
                </a:cubicBezTo>
                <a:cubicBezTo>
                  <a:pt x="4866" y="30"/>
                  <a:pt x="3192" y="387"/>
                  <a:pt x="1629" y="1056"/>
                </a:cubicBezTo>
                <a:cubicBezTo>
                  <a:pt x="0" y="1793"/>
                  <a:pt x="89" y="2418"/>
                  <a:pt x="335" y="4114"/>
                </a:cubicBezTo>
                <a:cubicBezTo>
                  <a:pt x="982" y="8332"/>
                  <a:pt x="1652" y="12528"/>
                  <a:pt x="2321" y="16724"/>
                </a:cubicBezTo>
                <a:lnTo>
                  <a:pt x="4241" y="29022"/>
                </a:lnTo>
                <a:cubicBezTo>
                  <a:pt x="4866" y="32972"/>
                  <a:pt x="6160" y="37347"/>
                  <a:pt x="6160" y="41342"/>
                </a:cubicBezTo>
                <a:cubicBezTo>
                  <a:pt x="6227" y="41676"/>
                  <a:pt x="6294" y="42056"/>
                  <a:pt x="6562" y="42257"/>
                </a:cubicBezTo>
                <a:cubicBezTo>
                  <a:pt x="6776" y="42374"/>
                  <a:pt x="7008" y="42440"/>
                  <a:pt x="7256" y="42440"/>
                </a:cubicBezTo>
                <a:cubicBezTo>
                  <a:pt x="7292" y="42440"/>
                  <a:pt x="7328" y="42438"/>
                  <a:pt x="7365" y="42435"/>
                </a:cubicBezTo>
                <a:cubicBezTo>
                  <a:pt x="18275" y="42693"/>
                  <a:pt x="29189" y="42859"/>
                  <a:pt x="40102" y="42859"/>
                </a:cubicBezTo>
                <a:cubicBezTo>
                  <a:pt x="53724" y="42859"/>
                  <a:pt x="67345" y="42601"/>
                  <a:pt x="80951" y="41944"/>
                </a:cubicBezTo>
                <a:cubicBezTo>
                  <a:pt x="71220" y="38596"/>
                  <a:pt x="61154" y="36409"/>
                  <a:pt x="50910" y="35450"/>
                </a:cubicBezTo>
                <a:cubicBezTo>
                  <a:pt x="46357" y="35003"/>
                  <a:pt x="41513" y="34735"/>
                  <a:pt x="37741" y="32124"/>
                </a:cubicBezTo>
                <a:cubicBezTo>
                  <a:pt x="33880" y="29423"/>
                  <a:pt x="31939" y="24781"/>
                  <a:pt x="30443" y="20317"/>
                </a:cubicBezTo>
                <a:cubicBezTo>
                  <a:pt x="28948" y="15854"/>
                  <a:pt x="27609" y="11144"/>
                  <a:pt x="24439" y="7663"/>
                </a:cubicBezTo>
                <a:cubicBezTo>
                  <a:pt x="22676" y="5743"/>
                  <a:pt x="20422" y="4315"/>
                  <a:pt x="18123" y="3087"/>
                </a:cubicBezTo>
                <a:cubicBezTo>
                  <a:pt x="14732" y="1327"/>
                  <a:pt x="10908" y="1"/>
                  <a:pt x="7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8"/>
          <p:cNvSpPr/>
          <p:nvPr/>
        </p:nvSpPr>
        <p:spPr>
          <a:xfrm rot="-5400000">
            <a:off x="8011694" y="3859419"/>
            <a:ext cx="98400" cy="9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8"/>
          <p:cNvSpPr/>
          <p:nvPr/>
        </p:nvSpPr>
        <p:spPr>
          <a:xfrm rot="-5400000">
            <a:off x="7002056" y="4917606"/>
            <a:ext cx="163500" cy="16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363275"/>
            <a:ext cx="806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1pPr>
            <a:lvl2pPr lvl="1">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2pPr>
            <a:lvl3pPr lvl="2">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3pPr>
            <a:lvl4pPr lvl="3">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4pPr>
            <a:lvl5pPr lvl="4">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5pPr>
            <a:lvl6pPr lvl="5">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6pPr>
            <a:lvl7pPr lvl="6">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7pPr>
            <a:lvl8pPr lvl="7">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8pPr>
            <a:lvl9pPr lvl="8">
              <a:spcBef>
                <a:spcPts val="0"/>
              </a:spcBef>
              <a:spcAft>
                <a:spcPts val="0"/>
              </a:spcAft>
              <a:buClr>
                <a:schemeClr val="accent6"/>
              </a:buClr>
              <a:buSzPts val="3000"/>
              <a:buFont typeface="Josefin Sans"/>
              <a:buNone/>
              <a:defRPr sz="3000" b="1">
                <a:solidFill>
                  <a:schemeClr val="accent6"/>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4"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5.gif"/><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9141545" cy="5144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buClrTx/>
              <a:defRPr/>
            </a:pPr>
            <a:endParaRPr lang="en-US" kern="1200" dirty="0">
              <a:solidFill>
                <a:srgbClr val="FFFFFF"/>
              </a:solidFill>
              <a:latin typeface="Franklin Gothic Book" panose="020F0502020204030204"/>
            </a:endParaRPr>
          </a:p>
        </p:txBody>
      </p:sp>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34455" y="928832"/>
            <a:ext cx="2726945" cy="3266813"/>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800">
              <a:buClrTx/>
              <a:defRPr/>
            </a:pPr>
            <a:endParaRPr lang="en-US" kern="1200" dirty="0">
              <a:solidFill>
                <a:srgbClr val="FFFFFF"/>
              </a:solidFill>
              <a:latin typeface="Franklin Gothic Book" panose="020F0502020204030204"/>
            </a:endParaRPr>
          </a:p>
        </p:txBody>
      </p:sp>
      <p:pic>
        <p:nvPicPr>
          <p:cNvPr id="4" name="Picture 3">
            <a:extLst>
              <a:ext uri="{FF2B5EF4-FFF2-40B4-BE49-F238E27FC236}">
                <a16:creationId xmlns:a16="http://schemas.microsoft.com/office/drawing/2014/main" id="{65810330-F0B5-43C9-BC34-094FFB5C0529}"/>
              </a:ext>
            </a:extLst>
          </p:cNvPr>
          <p:cNvPicPr>
            <a:picLocks noChangeAspect="1"/>
          </p:cNvPicPr>
          <p:nvPr/>
        </p:nvPicPr>
        <p:blipFill>
          <a:blip r:embed="rId2"/>
          <a:srcRect/>
          <a:stretch/>
        </p:blipFill>
        <p:spPr>
          <a:xfrm>
            <a:off x="15" y="-234048"/>
            <a:ext cx="9601185" cy="5472798"/>
          </a:xfrm>
          <a:prstGeom prst="rect">
            <a:avLst/>
          </a:prstGeom>
        </p:spPr>
      </p:pic>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5351172" y="3560234"/>
            <a:ext cx="3547279" cy="989793"/>
          </a:xfrm>
        </p:spPr>
        <p:txBody>
          <a:bodyPr anchor="t">
            <a:normAutofit fontScale="62500" lnSpcReduction="20000"/>
          </a:bodyPr>
          <a:lstStyle/>
          <a:p>
            <a:pPr algn="l" rtl="0">
              <a:lnSpc>
                <a:spcPct val="150000"/>
              </a:lnSpc>
            </a:pPr>
            <a:r>
              <a:rPr lang="en-US" sz="1900" b="1" dirty="0">
                <a:solidFill>
                  <a:schemeClr val="bg1"/>
                </a:solidFill>
                <a:effectLst>
                  <a:outerShdw blurRad="38100" dist="38100" dir="2700000" algn="tl">
                    <a:srgbClr val="000000">
                      <a:alpha val="43137"/>
                    </a:srgbClr>
                  </a:outerShdw>
                </a:effectLst>
              </a:rPr>
              <a:t>Students' Work:</a:t>
            </a:r>
          </a:p>
          <a:p>
            <a:pPr algn="l" rtl="0">
              <a:lnSpc>
                <a:spcPct val="150000"/>
              </a:lnSpc>
            </a:pPr>
            <a:r>
              <a:rPr lang="en-US" sz="1200" b="1" dirty="0">
                <a:solidFill>
                  <a:schemeClr val="bg1"/>
                </a:solidFill>
                <a:effectLst>
                  <a:outerShdw blurRad="38100" dist="38100" dir="2700000" algn="tl">
                    <a:srgbClr val="000000">
                      <a:alpha val="43137"/>
                    </a:srgbClr>
                  </a:outerShdw>
                </a:effectLst>
              </a:rPr>
              <a:t>         </a:t>
            </a:r>
            <a:r>
              <a:rPr lang="en-US" sz="1800" dirty="0">
                <a:solidFill>
                  <a:schemeClr val="bg1"/>
                </a:solidFill>
              </a:rPr>
              <a:t>OMAR AHMED , MUHAMMAD HARARA, MAHMOUD ABU AISHA , ISA ABU SALMIYA</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32068" y="3381389"/>
            <a:ext cx="2331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800600"/>
            <a:ext cx="9144000" cy="3429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مربع نص 8"/>
          <p:cNvSpPr txBox="1"/>
          <p:nvPr/>
        </p:nvSpPr>
        <p:spPr>
          <a:xfrm>
            <a:off x="4551723" y="1134620"/>
            <a:ext cx="4800600" cy="2246769"/>
          </a:xfrm>
          <a:prstGeom prst="rect">
            <a:avLst/>
          </a:prstGeom>
          <a:noFill/>
        </p:spPr>
        <p:txBody>
          <a:bodyPr wrap="square" rtlCol="1">
            <a:spAutoFit/>
          </a:bodyPr>
          <a:lstStyle/>
          <a:p>
            <a:pPr algn="ctr"/>
            <a:r>
              <a:rPr lang="en-US" sz="2800" dirty="0">
                <a:solidFill>
                  <a:schemeClr val="bg1"/>
                </a:solidFill>
                <a:latin typeface="Arial Rounded MT Bold" panose="020F0704030504030204" pitchFamily="34" charset="0"/>
                <a:ea typeface="Verdana" panose="020B0604030504040204" pitchFamily="34" charset="0"/>
                <a:cs typeface="Akhbar MT" pitchFamily="2" charset="-78"/>
              </a:rPr>
              <a:t>Lung Cancer </a:t>
            </a:r>
          </a:p>
          <a:p>
            <a:pPr algn="ctr"/>
            <a:r>
              <a:rPr lang="en-US" sz="2800" dirty="0">
                <a:solidFill>
                  <a:schemeClr val="bg1"/>
                </a:solidFill>
                <a:latin typeface="Arial Rounded MT Bold" panose="020F0704030504030204" pitchFamily="34" charset="0"/>
                <a:ea typeface="Verdana" panose="020B0604030504040204" pitchFamily="34" charset="0"/>
                <a:cs typeface="Akhbar MT" pitchFamily="2" charset="-78"/>
              </a:rPr>
              <a:t>Detection Model</a:t>
            </a:r>
            <a:br>
              <a:rPr lang="en-US" sz="2800" dirty="0">
                <a:solidFill>
                  <a:schemeClr val="bg1"/>
                </a:solidFill>
                <a:latin typeface="Arial Rounded MT Bold" panose="020F0704030504030204" pitchFamily="34" charset="0"/>
                <a:ea typeface="Verdana" panose="020B0604030504040204" pitchFamily="34" charset="0"/>
                <a:cs typeface="Akhbar MT" pitchFamily="2" charset="-78"/>
              </a:rPr>
            </a:br>
            <a:r>
              <a:rPr lang="en-US" sz="2800" dirty="0">
                <a:solidFill>
                  <a:schemeClr val="bg1"/>
                </a:solidFill>
                <a:latin typeface="Arial Rounded MT Bold" panose="020F0704030504030204" pitchFamily="34" charset="0"/>
                <a:ea typeface="Verdana" panose="020B0604030504040204" pitchFamily="34" charset="0"/>
                <a:cs typeface="Akhbar MT" pitchFamily="2" charset="-78"/>
              </a:rPr>
              <a:t>Using Convolution</a:t>
            </a:r>
          </a:p>
          <a:p>
            <a:pPr algn="ctr"/>
            <a:r>
              <a:rPr lang="en-US" sz="2800" dirty="0">
                <a:solidFill>
                  <a:schemeClr val="bg1"/>
                </a:solidFill>
                <a:latin typeface="Arial Rounded MT Bold" panose="020F0704030504030204" pitchFamily="34" charset="0"/>
                <a:ea typeface="Verdana" panose="020B0604030504040204" pitchFamily="34" charset="0"/>
                <a:cs typeface="Akhbar MT" pitchFamily="2" charset="-78"/>
              </a:rPr>
              <a:t> Neural Networks</a:t>
            </a:r>
            <a:br>
              <a:rPr lang="en-US" sz="2800" dirty="0">
                <a:solidFill>
                  <a:schemeClr val="bg1"/>
                </a:solidFill>
                <a:latin typeface="Imprint MT Shadow" panose="04020605060303030202" pitchFamily="82" charset="0"/>
                <a:ea typeface="Verdana" panose="020B0604030504040204" pitchFamily="34" charset="0"/>
                <a:cs typeface="Akhbar MT" pitchFamily="2" charset="-78"/>
              </a:rPr>
            </a:br>
            <a:r>
              <a:rPr lang="en-US" sz="2800" dirty="0">
                <a:solidFill>
                  <a:schemeClr val="bg1"/>
                </a:solidFill>
                <a:latin typeface="Imprint MT Shadow" panose="04020605060303030202" pitchFamily="82" charset="0"/>
                <a:ea typeface="Verdana" panose="020B0604030504040204" pitchFamily="34" charset="0"/>
                <a:cs typeface="Akhbar MT" pitchFamily="2" charset="-78"/>
              </a:rPr>
              <a:t>   LCD – CNN Model</a:t>
            </a:r>
            <a:endParaRPr lang="ar-SA" sz="2800" dirty="0">
              <a:solidFill>
                <a:schemeClr val="bg1"/>
              </a:solidFill>
              <a:latin typeface="Imprint MT Shadow" panose="04020605060303030202" pitchFamily="82" charset="0"/>
              <a:ea typeface="Verdana" panose="020B0604030504040204" pitchFamily="34" charset="0"/>
              <a:cs typeface="Akhbar MT" pitchFamily="2" charset="-78"/>
            </a:endParaRPr>
          </a:p>
        </p:txBody>
      </p:sp>
    </p:spTree>
    <p:extLst>
      <p:ext uri="{BB962C8B-B14F-4D97-AF65-F5344CB8AC3E}">
        <p14:creationId xmlns:p14="http://schemas.microsoft.com/office/powerpoint/2010/main" val="1697778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220200" cy="5143500"/>
          </a:xfrm>
          <a:prstGeom prst="rect">
            <a:avLst/>
          </a:prstGeom>
        </p:spPr>
      </p:pic>
      <p:sp>
        <p:nvSpPr>
          <p:cNvPr id="6" name="Google Shape;1264;p89"/>
          <p:cNvSpPr txBox="1">
            <a:spLocks noGrp="1"/>
          </p:cNvSpPr>
          <p:nvPr>
            <p:ph type="title"/>
          </p:nvPr>
        </p:nvSpPr>
        <p:spPr>
          <a:xfrm>
            <a:off x="2971800" y="1733550"/>
            <a:ext cx="3884100" cy="93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Thanks</a:t>
            </a:r>
            <a:endParaRPr sz="7200" dirty="0">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90;p91"/>
          <p:cNvSpPr/>
          <p:nvPr/>
        </p:nvSpPr>
        <p:spPr>
          <a:xfrm rot="10965925">
            <a:off x="7581215" y="-418072"/>
            <a:ext cx="2450531" cy="1610175"/>
          </a:xfrm>
          <a:custGeom>
            <a:avLst/>
            <a:gdLst/>
            <a:ahLst/>
            <a:cxnLst/>
            <a:rect l="l" t="t" r="r" b="b"/>
            <a:pathLst>
              <a:path w="103529" h="68026" extrusionOk="0">
                <a:moveTo>
                  <a:pt x="15325" y="9145"/>
                </a:moveTo>
                <a:lnTo>
                  <a:pt x="15325" y="10453"/>
                </a:lnTo>
                <a:cubicBezTo>
                  <a:pt x="15325" y="10168"/>
                  <a:pt x="15334" y="9889"/>
                  <a:pt x="15352" y="9616"/>
                </a:cubicBezTo>
                <a:lnTo>
                  <a:pt x="15352" y="9616"/>
                </a:lnTo>
                <a:cubicBezTo>
                  <a:pt x="15344" y="9459"/>
                  <a:pt x="15335" y="9301"/>
                  <a:pt x="15325" y="9145"/>
                </a:cubicBezTo>
                <a:close/>
                <a:moveTo>
                  <a:pt x="25933" y="1"/>
                </a:moveTo>
                <a:cubicBezTo>
                  <a:pt x="20655" y="1"/>
                  <a:pt x="15752" y="3338"/>
                  <a:pt x="15352" y="9616"/>
                </a:cubicBezTo>
                <a:lnTo>
                  <a:pt x="15352" y="9616"/>
                </a:lnTo>
                <a:cubicBezTo>
                  <a:pt x="16370" y="30287"/>
                  <a:pt x="1" y="55899"/>
                  <a:pt x="30238" y="62980"/>
                </a:cubicBezTo>
                <a:cubicBezTo>
                  <a:pt x="39958" y="65087"/>
                  <a:pt x="55725" y="68025"/>
                  <a:pt x="69660" y="68025"/>
                </a:cubicBezTo>
                <a:cubicBezTo>
                  <a:pt x="77121" y="68025"/>
                  <a:pt x="84057" y="67183"/>
                  <a:pt x="89258" y="64918"/>
                </a:cubicBezTo>
                <a:cubicBezTo>
                  <a:pt x="97689" y="61684"/>
                  <a:pt x="103528" y="52598"/>
                  <a:pt x="98986" y="42870"/>
                </a:cubicBezTo>
                <a:cubicBezTo>
                  <a:pt x="96753" y="38405"/>
                  <a:pt x="94734" y="37161"/>
                  <a:pt x="92433" y="37161"/>
                </a:cubicBezTo>
                <a:cubicBezTo>
                  <a:pt x="89538" y="37161"/>
                  <a:pt x="86196" y="39129"/>
                  <a:pt x="81420" y="39129"/>
                </a:cubicBezTo>
                <a:cubicBezTo>
                  <a:pt x="81174" y="39129"/>
                  <a:pt x="80925" y="39124"/>
                  <a:pt x="80672" y="39113"/>
                </a:cubicBezTo>
                <a:cubicBezTo>
                  <a:pt x="68423" y="38601"/>
                  <a:pt x="73691" y="32501"/>
                  <a:pt x="67852" y="25365"/>
                </a:cubicBezTo>
                <a:cubicBezTo>
                  <a:pt x="65767" y="22577"/>
                  <a:pt x="63263" y="21867"/>
                  <a:pt x="60522" y="21867"/>
                </a:cubicBezTo>
                <a:cubicBezTo>
                  <a:pt x="57678" y="21867"/>
                  <a:pt x="54577" y="22632"/>
                  <a:pt x="51420" y="22632"/>
                </a:cubicBezTo>
                <a:cubicBezTo>
                  <a:pt x="49120" y="22632"/>
                  <a:pt x="46790" y="22226"/>
                  <a:pt x="44508" y="20823"/>
                </a:cubicBezTo>
                <a:cubicBezTo>
                  <a:pt x="37373" y="16292"/>
                  <a:pt x="39965" y="6552"/>
                  <a:pt x="32842" y="2021"/>
                </a:cubicBezTo>
                <a:cubicBezTo>
                  <a:pt x="30708" y="662"/>
                  <a:pt x="28283" y="1"/>
                  <a:pt x="25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91;p91"/>
          <p:cNvSpPr/>
          <p:nvPr/>
        </p:nvSpPr>
        <p:spPr>
          <a:xfrm rot="12208605">
            <a:off x="-803282" y="4239192"/>
            <a:ext cx="1903789" cy="1328627"/>
          </a:xfrm>
          <a:custGeom>
            <a:avLst/>
            <a:gdLst/>
            <a:ahLst/>
            <a:cxnLst/>
            <a:rect l="l" t="t" r="r" b="b"/>
            <a:pathLst>
              <a:path w="92518" h="64567" extrusionOk="0">
                <a:moveTo>
                  <a:pt x="54320" y="0"/>
                </a:moveTo>
                <a:cubicBezTo>
                  <a:pt x="39902" y="0"/>
                  <a:pt x="22075" y="3338"/>
                  <a:pt x="11355" y="11067"/>
                </a:cubicBezTo>
                <a:cubicBezTo>
                  <a:pt x="4541" y="15253"/>
                  <a:pt x="521" y="17334"/>
                  <a:pt x="224" y="25373"/>
                </a:cubicBezTo>
                <a:cubicBezTo>
                  <a:pt x="0" y="34543"/>
                  <a:pt x="5908" y="37467"/>
                  <a:pt x="12899" y="37467"/>
                </a:cubicBezTo>
                <a:cubicBezTo>
                  <a:pt x="15201" y="37467"/>
                  <a:pt x="17620" y="37150"/>
                  <a:pt x="19977" y="36635"/>
                </a:cubicBezTo>
                <a:cubicBezTo>
                  <a:pt x="23430" y="35867"/>
                  <a:pt x="29606" y="33367"/>
                  <a:pt x="34672" y="33367"/>
                </a:cubicBezTo>
                <a:cubicBezTo>
                  <a:pt x="37457" y="33367"/>
                  <a:pt x="39906" y="34123"/>
                  <a:pt x="41382" y="36337"/>
                </a:cubicBezTo>
                <a:cubicBezTo>
                  <a:pt x="43761" y="40202"/>
                  <a:pt x="40193" y="43770"/>
                  <a:pt x="39301" y="47635"/>
                </a:cubicBezTo>
                <a:cubicBezTo>
                  <a:pt x="38409" y="51797"/>
                  <a:pt x="39051" y="56506"/>
                  <a:pt x="43166" y="58040"/>
                </a:cubicBezTo>
                <a:cubicBezTo>
                  <a:pt x="44436" y="58514"/>
                  <a:pt x="45554" y="58715"/>
                  <a:pt x="46562" y="58715"/>
                </a:cubicBezTo>
                <a:cubicBezTo>
                  <a:pt x="52115" y="58715"/>
                  <a:pt x="54325" y="52598"/>
                  <a:pt x="60112" y="52094"/>
                </a:cubicBezTo>
                <a:cubicBezTo>
                  <a:pt x="60299" y="52085"/>
                  <a:pt x="60479" y="52081"/>
                  <a:pt x="60653" y="52081"/>
                </a:cubicBezTo>
                <a:cubicBezTo>
                  <a:pt x="66270" y="52081"/>
                  <a:pt x="64940" y="56661"/>
                  <a:pt x="67247" y="60121"/>
                </a:cubicBezTo>
                <a:cubicBezTo>
                  <a:pt x="69103" y="63157"/>
                  <a:pt x="72393" y="64567"/>
                  <a:pt x="75761" y="64567"/>
                </a:cubicBezTo>
                <a:cubicBezTo>
                  <a:pt x="78331" y="64567"/>
                  <a:pt x="80946" y="63746"/>
                  <a:pt x="83004" y="62203"/>
                </a:cubicBezTo>
                <a:cubicBezTo>
                  <a:pt x="92518" y="55067"/>
                  <a:pt x="90437" y="32770"/>
                  <a:pt x="88058" y="22662"/>
                </a:cubicBezTo>
                <a:cubicBezTo>
                  <a:pt x="85085" y="10175"/>
                  <a:pt x="74680" y="1850"/>
                  <a:pt x="62193" y="364"/>
                </a:cubicBezTo>
                <a:cubicBezTo>
                  <a:pt x="59745" y="124"/>
                  <a:pt x="57096" y="0"/>
                  <a:pt x="54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464;p102"/>
          <p:cNvGrpSpPr/>
          <p:nvPr/>
        </p:nvGrpSpPr>
        <p:grpSpPr>
          <a:xfrm>
            <a:off x="457200" y="1123950"/>
            <a:ext cx="3061124" cy="685800"/>
            <a:chOff x="4411970" y="2468674"/>
            <a:chExt cx="747317" cy="167425"/>
          </a:xfrm>
          <a:solidFill>
            <a:schemeClr val="accent6">
              <a:lumMod val="20000"/>
              <a:lumOff val="80000"/>
            </a:schemeClr>
          </a:solidFill>
        </p:grpSpPr>
        <p:sp>
          <p:nvSpPr>
            <p:cNvPr id="8"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464;p102"/>
          <p:cNvGrpSpPr/>
          <p:nvPr/>
        </p:nvGrpSpPr>
        <p:grpSpPr>
          <a:xfrm>
            <a:off x="4114800" y="1123950"/>
            <a:ext cx="3061124" cy="685800"/>
            <a:chOff x="4411970" y="2468674"/>
            <a:chExt cx="747317" cy="167425"/>
          </a:xfrm>
          <a:solidFill>
            <a:schemeClr val="accent6">
              <a:lumMod val="20000"/>
              <a:lumOff val="80000"/>
            </a:schemeClr>
          </a:solidFill>
        </p:grpSpPr>
        <p:sp>
          <p:nvSpPr>
            <p:cNvPr id="14"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464;p102"/>
          <p:cNvGrpSpPr/>
          <p:nvPr/>
        </p:nvGrpSpPr>
        <p:grpSpPr>
          <a:xfrm>
            <a:off x="457200" y="2114550"/>
            <a:ext cx="3061124" cy="685800"/>
            <a:chOff x="4411970" y="2468674"/>
            <a:chExt cx="747317" cy="167425"/>
          </a:xfrm>
          <a:solidFill>
            <a:schemeClr val="accent6">
              <a:lumMod val="20000"/>
              <a:lumOff val="80000"/>
            </a:schemeClr>
          </a:solidFill>
        </p:grpSpPr>
        <p:sp>
          <p:nvSpPr>
            <p:cNvPr id="17"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464;p102"/>
          <p:cNvGrpSpPr/>
          <p:nvPr/>
        </p:nvGrpSpPr>
        <p:grpSpPr>
          <a:xfrm>
            <a:off x="4114800" y="2104995"/>
            <a:ext cx="3061124" cy="685800"/>
            <a:chOff x="4411970" y="2468674"/>
            <a:chExt cx="747317" cy="167425"/>
          </a:xfrm>
          <a:solidFill>
            <a:schemeClr val="accent6">
              <a:lumMod val="20000"/>
              <a:lumOff val="80000"/>
            </a:schemeClr>
          </a:solidFill>
        </p:grpSpPr>
        <p:sp>
          <p:nvSpPr>
            <p:cNvPr id="23"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1464;p102"/>
          <p:cNvGrpSpPr/>
          <p:nvPr/>
        </p:nvGrpSpPr>
        <p:grpSpPr>
          <a:xfrm>
            <a:off x="447675" y="3119769"/>
            <a:ext cx="3061124" cy="685800"/>
            <a:chOff x="4411970" y="2468674"/>
            <a:chExt cx="747317" cy="167425"/>
          </a:xfrm>
          <a:solidFill>
            <a:schemeClr val="accent6">
              <a:lumMod val="20000"/>
              <a:lumOff val="80000"/>
            </a:schemeClr>
          </a:solidFill>
        </p:grpSpPr>
        <p:sp>
          <p:nvSpPr>
            <p:cNvPr id="26"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1464;p102"/>
          <p:cNvGrpSpPr/>
          <p:nvPr/>
        </p:nvGrpSpPr>
        <p:grpSpPr>
          <a:xfrm>
            <a:off x="4111464" y="3105753"/>
            <a:ext cx="3061124" cy="685800"/>
            <a:chOff x="4411970" y="2468674"/>
            <a:chExt cx="747317" cy="167425"/>
          </a:xfrm>
          <a:solidFill>
            <a:schemeClr val="accent6">
              <a:lumMod val="20000"/>
              <a:lumOff val="80000"/>
            </a:schemeClr>
          </a:solidFill>
        </p:grpSpPr>
        <p:sp>
          <p:nvSpPr>
            <p:cNvPr id="29" name="Google Shape;1465;p10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grpFill/>
            <a:ln>
              <a:headEnd type="none" w="sm" len="sm"/>
              <a:tailEnd type="none" w="sm" len="sm"/>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66;p10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0">
              <a:schemeClr val="accent4"/>
            </a:lnRef>
            <a:fillRef idx="3">
              <a:schemeClr val="accent4"/>
            </a:fillRef>
            <a:effectRef idx="3">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مستطيل 30"/>
          <p:cNvSpPr/>
          <p:nvPr/>
        </p:nvSpPr>
        <p:spPr>
          <a:xfrm>
            <a:off x="366639" y="387015"/>
            <a:ext cx="2376645"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AE" sz="2000" b="1" dirty="0"/>
              <a:t>Table contents :</a:t>
            </a:r>
            <a:endParaRPr lang="en-US" sz="2000" dirty="0"/>
          </a:p>
        </p:txBody>
      </p:sp>
      <p:sp>
        <p:nvSpPr>
          <p:cNvPr id="32" name="مربع نص 31"/>
          <p:cNvSpPr txBox="1"/>
          <p:nvPr/>
        </p:nvSpPr>
        <p:spPr>
          <a:xfrm>
            <a:off x="1342931" y="1276350"/>
            <a:ext cx="2362200" cy="646331"/>
          </a:xfrm>
          <a:prstGeom prst="rect">
            <a:avLst/>
          </a:prstGeom>
          <a:noFill/>
        </p:spPr>
        <p:txBody>
          <a:bodyPr wrap="square" rtlCol="1">
            <a:spAutoFit/>
          </a:bodyPr>
          <a:lstStyle/>
          <a:p>
            <a:r>
              <a:rPr lang="en-US" sz="1800" b="1" dirty="0"/>
              <a:t>Research Problem</a:t>
            </a:r>
          </a:p>
          <a:p>
            <a:endParaRPr lang="ar-SA" sz="1800" b="1" dirty="0">
              <a:cs typeface="+mj-cs"/>
            </a:endParaRPr>
          </a:p>
        </p:txBody>
      </p:sp>
      <p:sp>
        <p:nvSpPr>
          <p:cNvPr id="33" name="مربع نص 32"/>
          <p:cNvSpPr txBox="1"/>
          <p:nvPr/>
        </p:nvSpPr>
        <p:spPr>
          <a:xfrm>
            <a:off x="685884" y="1257240"/>
            <a:ext cx="2057400" cy="400110"/>
          </a:xfrm>
          <a:prstGeom prst="rect">
            <a:avLst/>
          </a:prstGeom>
          <a:noFill/>
        </p:spPr>
        <p:txBody>
          <a:bodyPr wrap="square" rtlCol="1">
            <a:spAutoFit/>
          </a:bodyPr>
          <a:lstStyle/>
          <a:p>
            <a:r>
              <a:rPr lang="en-US" sz="2000" b="1" dirty="0">
                <a:solidFill>
                  <a:schemeClr val="tx1">
                    <a:lumMod val="75000"/>
                  </a:schemeClr>
                </a:solidFill>
                <a:cs typeface="+mj-cs"/>
              </a:rPr>
              <a:t>1</a:t>
            </a:r>
            <a:endParaRPr lang="ar-SA" sz="2000" b="1" dirty="0">
              <a:solidFill>
                <a:schemeClr val="tx1">
                  <a:lumMod val="75000"/>
                </a:schemeClr>
              </a:solidFill>
              <a:cs typeface="+mj-cs"/>
            </a:endParaRPr>
          </a:p>
        </p:txBody>
      </p:sp>
      <p:sp>
        <p:nvSpPr>
          <p:cNvPr id="38" name="مربع نص 37"/>
          <p:cNvSpPr txBox="1"/>
          <p:nvPr/>
        </p:nvSpPr>
        <p:spPr>
          <a:xfrm>
            <a:off x="5080424" y="1288018"/>
            <a:ext cx="2057400" cy="369332"/>
          </a:xfrm>
          <a:prstGeom prst="rect">
            <a:avLst/>
          </a:prstGeom>
          <a:noFill/>
        </p:spPr>
        <p:txBody>
          <a:bodyPr wrap="square" rtlCol="1">
            <a:spAutoFit/>
          </a:bodyPr>
          <a:lstStyle/>
          <a:p>
            <a:r>
              <a:rPr lang="en-US" sz="1800" b="1" dirty="0"/>
              <a:t>Objectives</a:t>
            </a:r>
          </a:p>
        </p:txBody>
      </p:sp>
      <p:sp>
        <p:nvSpPr>
          <p:cNvPr id="39" name="مربع نص 38"/>
          <p:cNvSpPr txBox="1"/>
          <p:nvPr/>
        </p:nvSpPr>
        <p:spPr>
          <a:xfrm>
            <a:off x="4267284" y="1276350"/>
            <a:ext cx="2057400" cy="400110"/>
          </a:xfrm>
          <a:prstGeom prst="rect">
            <a:avLst/>
          </a:prstGeom>
          <a:noFill/>
        </p:spPr>
        <p:txBody>
          <a:bodyPr wrap="square" rtlCol="1">
            <a:spAutoFit/>
          </a:bodyPr>
          <a:lstStyle/>
          <a:p>
            <a:r>
              <a:rPr lang="en-US" sz="2000" b="1" dirty="0">
                <a:solidFill>
                  <a:schemeClr val="tx1">
                    <a:lumMod val="75000"/>
                  </a:schemeClr>
                </a:solidFill>
                <a:cs typeface="+mj-cs"/>
              </a:rPr>
              <a:t>2</a:t>
            </a:r>
            <a:endParaRPr lang="ar-SA" sz="2000" b="1" dirty="0">
              <a:solidFill>
                <a:schemeClr val="tx1">
                  <a:lumMod val="75000"/>
                </a:schemeClr>
              </a:solidFill>
              <a:cs typeface="+mj-cs"/>
            </a:endParaRPr>
          </a:p>
        </p:txBody>
      </p:sp>
      <p:sp>
        <p:nvSpPr>
          <p:cNvPr id="40" name="مربع نص 39"/>
          <p:cNvSpPr txBox="1"/>
          <p:nvPr/>
        </p:nvSpPr>
        <p:spPr>
          <a:xfrm>
            <a:off x="1361981" y="2278558"/>
            <a:ext cx="2543268" cy="369332"/>
          </a:xfrm>
          <a:prstGeom prst="rect">
            <a:avLst/>
          </a:prstGeom>
          <a:noFill/>
        </p:spPr>
        <p:txBody>
          <a:bodyPr wrap="square" rtlCol="1">
            <a:spAutoFit/>
          </a:bodyPr>
          <a:lstStyle/>
          <a:p>
            <a:r>
              <a:rPr lang="en-US" sz="1800" b="1" dirty="0"/>
              <a:t>Previous Studies</a:t>
            </a:r>
          </a:p>
        </p:txBody>
      </p:sp>
      <p:sp>
        <p:nvSpPr>
          <p:cNvPr id="41" name="مربع نص 40"/>
          <p:cNvSpPr txBox="1"/>
          <p:nvPr/>
        </p:nvSpPr>
        <p:spPr>
          <a:xfrm>
            <a:off x="685800" y="2247840"/>
            <a:ext cx="2057400" cy="400110"/>
          </a:xfrm>
          <a:prstGeom prst="rect">
            <a:avLst/>
          </a:prstGeom>
          <a:noFill/>
        </p:spPr>
        <p:txBody>
          <a:bodyPr wrap="square" rtlCol="1">
            <a:spAutoFit/>
          </a:bodyPr>
          <a:lstStyle/>
          <a:p>
            <a:r>
              <a:rPr lang="en-US" sz="2000" b="1" dirty="0">
                <a:solidFill>
                  <a:schemeClr val="tx1">
                    <a:lumMod val="75000"/>
                  </a:schemeClr>
                </a:solidFill>
                <a:cs typeface="+mj-cs"/>
              </a:rPr>
              <a:t>3</a:t>
            </a:r>
            <a:endParaRPr lang="ar-SA" sz="2000" b="1" dirty="0">
              <a:solidFill>
                <a:schemeClr val="tx1">
                  <a:lumMod val="75000"/>
                </a:schemeClr>
              </a:solidFill>
              <a:cs typeface="+mj-cs"/>
            </a:endParaRPr>
          </a:p>
        </p:txBody>
      </p:sp>
      <p:sp>
        <p:nvSpPr>
          <p:cNvPr id="46" name="مربع نص 45"/>
          <p:cNvSpPr txBox="1"/>
          <p:nvPr/>
        </p:nvSpPr>
        <p:spPr>
          <a:xfrm>
            <a:off x="5000530" y="2260111"/>
            <a:ext cx="2543268" cy="369332"/>
          </a:xfrm>
          <a:prstGeom prst="rect">
            <a:avLst/>
          </a:prstGeom>
          <a:noFill/>
        </p:spPr>
        <p:txBody>
          <a:bodyPr wrap="square" rtlCol="1">
            <a:spAutoFit/>
          </a:bodyPr>
          <a:lstStyle/>
          <a:p>
            <a:r>
              <a:rPr lang="en-US" sz="1800" b="1" dirty="0"/>
              <a:t>Proposed Model</a:t>
            </a:r>
          </a:p>
        </p:txBody>
      </p:sp>
      <p:sp>
        <p:nvSpPr>
          <p:cNvPr id="47" name="مربع نص 46"/>
          <p:cNvSpPr txBox="1"/>
          <p:nvPr/>
        </p:nvSpPr>
        <p:spPr>
          <a:xfrm>
            <a:off x="4271999" y="2268293"/>
            <a:ext cx="2057400" cy="400110"/>
          </a:xfrm>
          <a:prstGeom prst="rect">
            <a:avLst/>
          </a:prstGeom>
          <a:noFill/>
        </p:spPr>
        <p:txBody>
          <a:bodyPr wrap="square" rtlCol="1">
            <a:spAutoFit/>
          </a:bodyPr>
          <a:lstStyle/>
          <a:p>
            <a:r>
              <a:rPr lang="en-US" sz="2000" b="1" dirty="0">
                <a:solidFill>
                  <a:schemeClr val="tx1">
                    <a:lumMod val="75000"/>
                  </a:schemeClr>
                </a:solidFill>
                <a:cs typeface="+mj-cs"/>
              </a:rPr>
              <a:t>4</a:t>
            </a:r>
            <a:endParaRPr lang="ar-SA" sz="2000" b="1" dirty="0">
              <a:solidFill>
                <a:schemeClr val="tx1">
                  <a:lumMod val="75000"/>
                </a:schemeClr>
              </a:solidFill>
              <a:cs typeface="+mj-cs"/>
            </a:endParaRPr>
          </a:p>
        </p:txBody>
      </p:sp>
      <p:sp>
        <p:nvSpPr>
          <p:cNvPr id="48" name="مربع نص 47"/>
          <p:cNvSpPr txBox="1"/>
          <p:nvPr/>
        </p:nvSpPr>
        <p:spPr>
          <a:xfrm>
            <a:off x="1477405" y="3276293"/>
            <a:ext cx="2543268" cy="369332"/>
          </a:xfrm>
          <a:prstGeom prst="rect">
            <a:avLst/>
          </a:prstGeom>
          <a:noFill/>
        </p:spPr>
        <p:txBody>
          <a:bodyPr wrap="square" rtlCol="1">
            <a:spAutoFit/>
          </a:bodyPr>
          <a:lstStyle/>
          <a:p>
            <a:r>
              <a:rPr lang="en-US" sz="1800" b="1" dirty="0"/>
              <a:t>Evaluation</a:t>
            </a:r>
            <a:endParaRPr lang="ar-SA" sz="1700" b="1" dirty="0">
              <a:cs typeface="+mj-cs"/>
            </a:endParaRPr>
          </a:p>
        </p:txBody>
      </p:sp>
      <p:sp>
        <p:nvSpPr>
          <p:cNvPr id="49" name="مربع نص 48"/>
          <p:cNvSpPr txBox="1"/>
          <p:nvPr/>
        </p:nvSpPr>
        <p:spPr>
          <a:xfrm>
            <a:off x="526261" y="3254733"/>
            <a:ext cx="2057400" cy="400110"/>
          </a:xfrm>
          <a:prstGeom prst="rect">
            <a:avLst/>
          </a:prstGeom>
          <a:noFill/>
        </p:spPr>
        <p:txBody>
          <a:bodyPr wrap="square" rtlCol="1">
            <a:spAutoFit/>
          </a:bodyPr>
          <a:lstStyle/>
          <a:p>
            <a:r>
              <a:rPr lang="en-US" sz="2000" b="1" dirty="0">
                <a:solidFill>
                  <a:schemeClr val="tx1">
                    <a:lumMod val="75000"/>
                  </a:schemeClr>
                </a:solidFill>
                <a:cs typeface="+mj-cs"/>
              </a:rPr>
              <a:t> 5</a:t>
            </a:r>
            <a:endParaRPr lang="ar-SA" sz="2000" b="1" dirty="0">
              <a:solidFill>
                <a:schemeClr val="tx1">
                  <a:lumMod val="75000"/>
                </a:schemeClr>
              </a:solidFill>
              <a:cs typeface="+mj-cs"/>
            </a:endParaRPr>
          </a:p>
        </p:txBody>
      </p:sp>
      <p:sp>
        <p:nvSpPr>
          <p:cNvPr id="53" name="مربع نص 52"/>
          <p:cNvSpPr txBox="1"/>
          <p:nvPr/>
        </p:nvSpPr>
        <p:spPr>
          <a:xfrm>
            <a:off x="5000531" y="3373447"/>
            <a:ext cx="2543268" cy="369332"/>
          </a:xfrm>
          <a:prstGeom prst="rect">
            <a:avLst/>
          </a:prstGeom>
          <a:noFill/>
        </p:spPr>
        <p:txBody>
          <a:bodyPr wrap="square" rtlCol="1">
            <a:spAutoFit/>
          </a:bodyPr>
          <a:lstStyle/>
          <a:p>
            <a:r>
              <a:rPr lang="en-US" sz="1800" b="1" dirty="0"/>
              <a:t>Future Work </a:t>
            </a:r>
            <a:endParaRPr lang="ar-SA" sz="1700" b="1" dirty="0">
              <a:cs typeface="+mj-cs"/>
            </a:endParaRPr>
          </a:p>
        </p:txBody>
      </p:sp>
      <p:sp>
        <p:nvSpPr>
          <p:cNvPr id="54" name="مربع نص 53"/>
          <p:cNvSpPr txBox="1"/>
          <p:nvPr/>
        </p:nvSpPr>
        <p:spPr>
          <a:xfrm>
            <a:off x="4271999" y="3391443"/>
            <a:ext cx="2057400" cy="400110"/>
          </a:xfrm>
          <a:prstGeom prst="rect">
            <a:avLst/>
          </a:prstGeom>
          <a:noFill/>
        </p:spPr>
        <p:txBody>
          <a:bodyPr wrap="square" rtlCol="1">
            <a:spAutoFit/>
          </a:bodyPr>
          <a:lstStyle/>
          <a:p>
            <a:r>
              <a:rPr lang="en-US" sz="2000" b="1" dirty="0">
                <a:solidFill>
                  <a:schemeClr val="tx1">
                    <a:lumMod val="75000"/>
                  </a:schemeClr>
                </a:solidFill>
                <a:cs typeface="+mj-cs"/>
              </a:rPr>
              <a:t>6</a:t>
            </a:r>
            <a:endParaRPr lang="ar-SA" sz="2000" b="1" dirty="0">
              <a:solidFill>
                <a:schemeClr val="tx1">
                  <a:lumMod val="75000"/>
                </a:schemeClr>
              </a:solidFill>
              <a:cs typeface="+mj-cs"/>
            </a:endParaRPr>
          </a:p>
        </p:txBody>
      </p:sp>
    </p:spTree>
    <p:extLst>
      <p:ext uri="{BB962C8B-B14F-4D97-AF65-F5344CB8AC3E}">
        <p14:creationId xmlns:p14="http://schemas.microsoft.com/office/powerpoint/2010/main" val="2039268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7" name="مستطيل 6"/>
          <p:cNvSpPr/>
          <p:nvPr/>
        </p:nvSpPr>
        <p:spPr>
          <a:xfrm>
            <a:off x="2924175" y="285750"/>
            <a:ext cx="2638425"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2000" dirty="0"/>
              <a:t>Research Problem</a:t>
            </a:r>
            <a:endParaRPr lang="ar-SA" sz="2000" b="1" dirty="0"/>
          </a:p>
        </p:txBody>
      </p:sp>
      <p:sp>
        <p:nvSpPr>
          <p:cNvPr id="4" name="مربع نص 3"/>
          <p:cNvSpPr txBox="1"/>
          <p:nvPr/>
        </p:nvSpPr>
        <p:spPr>
          <a:xfrm>
            <a:off x="228600" y="1276350"/>
            <a:ext cx="5943600" cy="2246769"/>
          </a:xfrm>
          <a:prstGeom prst="rect">
            <a:avLst/>
          </a:prstGeom>
          <a:noFill/>
        </p:spPr>
        <p:txBody>
          <a:bodyPr wrap="square" rtlCol="1">
            <a:spAutoFit/>
          </a:bodyPr>
          <a:lstStyle/>
          <a:p>
            <a:pPr>
              <a:lnSpc>
                <a:spcPct val="200000"/>
              </a:lnSpc>
            </a:pPr>
            <a:r>
              <a:rPr lang="en-US" dirty="0"/>
              <a:t>In general there are medical errors in detecting the lung cancer, and there is also a low of accuracy where the possibility of obtaining correct results for the presence or absence of lung cancer is not the required ratio, and also it was noted that Previous models need time in processing images to get the result .</a:t>
            </a:r>
            <a:endParaRPr lang="ar-SA" dirty="0"/>
          </a:p>
        </p:txBody>
      </p:sp>
      <p:pic>
        <p:nvPicPr>
          <p:cNvPr id="8" name="صورة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6998" y="1992808"/>
            <a:ext cx="2667001" cy="187434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281440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290;p91"/>
          <p:cNvSpPr/>
          <p:nvPr/>
        </p:nvSpPr>
        <p:spPr>
          <a:xfrm rot="10965925">
            <a:off x="7581215" y="-418072"/>
            <a:ext cx="2450531" cy="1610175"/>
          </a:xfrm>
          <a:custGeom>
            <a:avLst/>
            <a:gdLst/>
            <a:ahLst/>
            <a:cxnLst/>
            <a:rect l="l" t="t" r="r" b="b"/>
            <a:pathLst>
              <a:path w="103529" h="68026" extrusionOk="0">
                <a:moveTo>
                  <a:pt x="15325" y="9145"/>
                </a:moveTo>
                <a:lnTo>
                  <a:pt x="15325" y="10453"/>
                </a:lnTo>
                <a:cubicBezTo>
                  <a:pt x="15325" y="10168"/>
                  <a:pt x="15334" y="9889"/>
                  <a:pt x="15352" y="9616"/>
                </a:cubicBezTo>
                <a:lnTo>
                  <a:pt x="15352" y="9616"/>
                </a:lnTo>
                <a:cubicBezTo>
                  <a:pt x="15344" y="9459"/>
                  <a:pt x="15335" y="9301"/>
                  <a:pt x="15325" y="9145"/>
                </a:cubicBezTo>
                <a:close/>
                <a:moveTo>
                  <a:pt x="25933" y="1"/>
                </a:moveTo>
                <a:cubicBezTo>
                  <a:pt x="20655" y="1"/>
                  <a:pt x="15752" y="3338"/>
                  <a:pt x="15352" y="9616"/>
                </a:cubicBezTo>
                <a:lnTo>
                  <a:pt x="15352" y="9616"/>
                </a:lnTo>
                <a:cubicBezTo>
                  <a:pt x="16370" y="30287"/>
                  <a:pt x="1" y="55899"/>
                  <a:pt x="30238" y="62980"/>
                </a:cubicBezTo>
                <a:cubicBezTo>
                  <a:pt x="39958" y="65087"/>
                  <a:pt x="55725" y="68025"/>
                  <a:pt x="69660" y="68025"/>
                </a:cubicBezTo>
                <a:cubicBezTo>
                  <a:pt x="77121" y="68025"/>
                  <a:pt x="84057" y="67183"/>
                  <a:pt x="89258" y="64918"/>
                </a:cubicBezTo>
                <a:cubicBezTo>
                  <a:pt x="97689" y="61684"/>
                  <a:pt x="103528" y="52598"/>
                  <a:pt x="98986" y="42870"/>
                </a:cubicBezTo>
                <a:cubicBezTo>
                  <a:pt x="96753" y="38405"/>
                  <a:pt x="94734" y="37161"/>
                  <a:pt x="92433" y="37161"/>
                </a:cubicBezTo>
                <a:cubicBezTo>
                  <a:pt x="89538" y="37161"/>
                  <a:pt x="86196" y="39129"/>
                  <a:pt x="81420" y="39129"/>
                </a:cubicBezTo>
                <a:cubicBezTo>
                  <a:pt x="81174" y="39129"/>
                  <a:pt x="80925" y="39124"/>
                  <a:pt x="80672" y="39113"/>
                </a:cubicBezTo>
                <a:cubicBezTo>
                  <a:pt x="68423" y="38601"/>
                  <a:pt x="73691" y="32501"/>
                  <a:pt x="67852" y="25365"/>
                </a:cubicBezTo>
                <a:cubicBezTo>
                  <a:pt x="65767" y="22577"/>
                  <a:pt x="63263" y="21867"/>
                  <a:pt x="60522" y="21867"/>
                </a:cubicBezTo>
                <a:cubicBezTo>
                  <a:pt x="57678" y="21867"/>
                  <a:pt x="54577" y="22632"/>
                  <a:pt x="51420" y="22632"/>
                </a:cubicBezTo>
                <a:cubicBezTo>
                  <a:pt x="49120" y="22632"/>
                  <a:pt x="46790" y="22226"/>
                  <a:pt x="44508" y="20823"/>
                </a:cubicBezTo>
                <a:cubicBezTo>
                  <a:pt x="37373" y="16292"/>
                  <a:pt x="39965" y="6552"/>
                  <a:pt x="32842" y="2021"/>
                </a:cubicBezTo>
                <a:cubicBezTo>
                  <a:pt x="30708" y="662"/>
                  <a:pt x="28283" y="1"/>
                  <a:pt x="259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مربع نص 3"/>
          <p:cNvSpPr txBox="1"/>
          <p:nvPr/>
        </p:nvSpPr>
        <p:spPr>
          <a:xfrm>
            <a:off x="158137" y="895350"/>
            <a:ext cx="6785588" cy="2616101"/>
          </a:xfrm>
          <a:prstGeom prst="rect">
            <a:avLst/>
          </a:prstGeom>
          <a:noFill/>
        </p:spPr>
        <p:txBody>
          <a:bodyPr wrap="square" rtlCol="1">
            <a:spAutoFit/>
          </a:bodyPr>
          <a:lstStyle/>
          <a:p>
            <a:endParaRPr lang="en-US" sz="600" b="1" dirty="0">
              <a:solidFill>
                <a:srgbClr val="FF0000"/>
              </a:solidFill>
            </a:endParaRPr>
          </a:p>
          <a:p>
            <a:pPr>
              <a:lnSpc>
                <a:spcPct val="200000"/>
              </a:lnSpc>
            </a:pPr>
            <a:r>
              <a:rPr lang="en-US" sz="1800" dirty="0"/>
              <a:t>1) Identify the problems in the current cancer detection models.</a:t>
            </a:r>
          </a:p>
          <a:p>
            <a:pPr>
              <a:lnSpc>
                <a:spcPct val="200000"/>
              </a:lnSpc>
            </a:pPr>
            <a:r>
              <a:rPr lang="en-US" sz="1800" dirty="0"/>
              <a:t>2) To build a model based on CNN using to detect lung cancer.</a:t>
            </a:r>
          </a:p>
          <a:p>
            <a:pPr>
              <a:lnSpc>
                <a:spcPct val="200000"/>
              </a:lnSpc>
            </a:pPr>
            <a:r>
              <a:rPr lang="en-US" sz="1800" dirty="0"/>
              <a:t>3) To evaluate the proposed model using chest CT scan images Dataset.</a:t>
            </a:r>
            <a:endParaRPr lang="ar-SA" sz="1800" dirty="0"/>
          </a:p>
          <a:p>
            <a:pPr algn="just"/>
            <a:endParaRPr lang="en-US" dirty="0"/>
          </a:p>
        </p:txBody>
      </p:sp>
      <p:pic>
        <p:nvPicPr>
          <p:cNvPr id="5" name="صورة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2373" y="3714750"/>
            <a:ext cx="1319304" cy="1276350"/>
          </a:xfrm>
          <a:prstGeom prst="rect">
            <a:avLst/>
          </a:prstGeom>
          <a:effectLst>
            <a:softEdge rad="127000"/>
          </a:effectLst>
        </p:spPr>
      </p:pic>
      <p:sp>
        <p:nvSpPr>
          <p:cNvPr id="6" name="مستطيل 5"/>
          <p:cNvSpPr/>
          <p:nvPr/>
        </p:nvSpPr>
        <p:spPr>
          <a:xfrm>
            <a:off x="2924175" y="285750"/>
            <a:ext cx="2638425"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2000" b="1" dirty="0"/>
              <a:t>Objectives </a:t>
            </a:r>
            <a:endParaRPr lang="en-US" sz="2000" b="1" dirty="0">
              <a:solidFill>
                <a:srgbClr val="FF0000"/>
              </a:solidFill>
            </a:endParaRPr>
          </a:p>
        </p:txBody>
      </p:sp>
    </p:spTree>
    <p:extLst>
      <p:ext uri="{BB962C8B-B14F-4D97-AF65-F5344CB8AC3E}">
        <p14:creationId xmlns:p14="http://schemas.microsoft.com/office/powerpoint/2010/main" val="2083007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sp>
        <p:nvSpPr>
          <p:cNvPr id="54" name="مستطيل 53"/>
          <p:cNvSpPr/>
          <p:nvPr/>
        </p:nvSpPr>
        <p:spPr>
          <a:xfrm>
            <a:off x="2924175" y="285750"/>
            <a:ext cx="2376645"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2000" b="1" dirty="0">
                <a:solidFill>
                  <a:schemeClr val="bg1"/>
                </a:solidFill>
              </a:rPr>
              <a:t>Proposed Model :</a:t>
            </a:r>
          </a:p>
        </p:txBody>
      </p:sp>
      <p:pic>
        <p:nvPicPr>
          <p:cNvPr id="5" name="Picture 9"/>
          <p:cNvPicPr/>
          <p:nvPr/>
        </p:nvPicPr>
        <p:blipFill>
          <a:blip r:embed="rId3">
            <a:extLst>
              <a:ext uri="{28A0092B-C50C-407E-A947-70E740481C1C}">
                <a14:useLocalDpi xmlns:a14="http://schemas.microsoft.com/office/drawing/2010/main" val="0"/>
              </a:ext>
            </a:extLst>
          </a:blip>
          <a:stretch>
            <a:fillRect/>
          </a:stretch>
        </p:blipFill>
        <p:spPr>
          <a:xfrm>
            <a:off x="228601" y="1257300"/>
            <a:ext cx="8139102" cy="32956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90;p91"/>
          <p:cNvSpPr/>
          <p:nvPr/>
        </p:nvSpPr>
        <p:spPr>
          <a:xfrm rot="811945">
            <a:off x="-893379" y="3925058"/>
            <a:ext cx="2450531" cy="1610175"/>
          </a:xfrm>
          <a:custGeom>
            <a:avLst/>
            <a:gdLst/>
            <a:ahLst/>
            <a:cxnLst/>
            <a:rect l="l" t="t" r="r" b="b"/>
            <a:pathLst>
              <a:path w="103529" h="68026" extrusionOk="0">
                <a:moveTo>
                  <a:pt x="15325" y="9145"/>
                </a:moveTo>
                <a:lnTo>
                  <a:pt x="15325" y="10453"/>
                </a:lnTo>
                <a:cubicBezTo>
                  <a:pt x="15325" y="10168"/>
                  <a:pt x="15334" y="9889"/>
                  <a:pt x="15352" y="9616"/>
                </a:cubicBezTo>
                <a:lnTo>
                  <a:pt x="15352" y="9616"/>
                </a:lnTo>
                <a:cubicBezTo>
                  <a:pt x="15344" y="9459"/>
                  <a:pt x="15335" y="9301"/>
                  <a:pt x="15325" y="9145"/>
                </a:cubicBezTo>
                <a:close/>
                <a:moveTo>
                  <a:pt x="25933" y="1"/>
                </a:moveTo>
                <a:cubicBezTo>
                  <a:pt x="20655" y="1"/>
                  <a:pt x="15752" y="3338"/>
                  <a:pt x="15352" y="9616"/>
                </a:cubicBezTo>
                <a:lnTo>
                  <a:pt x="15352" y="9616"/>
                </a:lnTo>
                <a:cubicBezTo>
                  <a:pt x="16370" y="30287"/>
                  <a:pt x="1" y="55899"/>
                  <a:pt x="30238" y="62980"/>
                </a:cubicBezTo>
                <a:cubicBezTo>
                  <a:pt x="39958" y="65087"/>
                  <a:pt x="55725" y="68025"/>
                  <a:pt x="69660" y="68025"/>
                </a:cubicBezTo>
                <a:cubicBezTo>
                  <a:pt x="77121" y="68025"/>
                  <a:pt x="84057" y="67183"/>
                  <a:pt x="89258" y="64918"/>
                </a:cubicBezTo>
                <a:cubicBezTo>
                  <a:pt x="97689" y="61684"/>
                  <a:pt x="103528" y="52598"/>
                  <a:pt x="98986" y="42870"/>
                </a:cubicBezTo>
                <a:cubicBezTo>
                  <a:pt x="96753" y="38405"/>
                  <a:pt x="94734" y="37161"/>
                  <a:pt x="92433" y="37161"/>
                </a:cubicBezTo>
                <a:cubicBezTo>
                  <a:pt x="89538" y="37161"/>
                  <a:pt x="86196" y="39129"/>
                  <a:pt x="81420" y="39129"/>
                </a:cubicBezTo>
                <a:cubicBezTo>
                  <a:pt x="81174" y="39129"/>
                  <a:pt x="80925" y="39124"/>
                  <a:pt x="80672" y="39113"/>
                </a:cubicBezTo>
                <a:cubicBezTo>
                  <a:pt x="68423" y="38601"/>
                  <a:pt x="73691" y="32501"/>
                  <a:pt x="67852" y="25365"/>
                </a:cubicBezTo>
                <a:cubicBezTo>
                  <a:pt x="65767" y="22577"/>
                  <a:pt x="63263" y="21867"/>
                  <a:pt x="60522" y="21867"/>
                </a:cubicBezTo>
                <a:cubicBezTo>
                  <a:pt x="57678" y="21867"/>
                  <a:pt x="54577" y="22632"/>
                  <a:pt x="51420" y="22632"/>
                </a:cubicBezTo>
                <a:cubicBezTo>
                  <a:pt x="49120" y="22632"/>
                  <a:pt x="46790" y="22226"/>
                  <a:pt x="44508" y="20823"/>
                </a:cubicBezTo>
                <a:cubicBezTo>
                  <a:pt x="37373" y="16292"/>
                  <a:pt x="39965" y="6552"/>
                  <a:pt x="32842" y="2021"/>
                </a:cubicBezTo>
                <a:cubicBezTo>
                  <a:pt x="30708" y="662"/>
                  <a:pt x="28283" y="1"/>
                  <a:pt x="25933" y="1"/>
                </a:cubicBezTo>
                <a:close/>
              </a:path>
            </a:pathLst>
          </a:custGeom>
          <a:ln/>
        </p:spPr>
        <p:style>
          <a:lnRef idx="0">
            <a:schemeClr val="dk1"/>
          </a:lnRef>
          <a:fillRef idx="3">
            <a:schemeClr val="dk1"/>
          </a:fillRef>
          <a:effectRef idx="3">
            <a:schemeClr val="dk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98;p91"/>
          <p:cNvSpPr/>
          <p:nvPr/>
        </p:nvSpPr>
        <p:spPr>
          <a:xfrm rot="3988650">
            <a:off x="8113610" y="-191652"/>
            <a:ext cx="1346385" cy="1107203"/>
          </a:xfrm>
          <a:custGeom>
            <a:avLst/>
            <a:gdLst/>
            <a:ahLst/>
            <a:cxnLst/>
            <a:rect l="l" t="t" r="r" b="b"/>
            <a:pathLst>
              <a:path w="37361" h="27567" extrusionOk="0">
                <a:moveTo>
                  <a:pt x="0" y="0"/>
                </a:moveTo>
                <a:lnTo>
                  <a:pt x="0" y="27566"/>
                </a:lnTo>
                <a:cubicBezTo>
                  <a:pt x="5854" y="26999"/>
                  <a:pt x="11140" y="23772"/>
                  <a:pt x="14302" y="18794"/>
                </a:cubicBezTo>
                <a:cubicBezTo>
                  <a:pt x="15194" y="17399"/>
                  <a:pt x="15940" y="15859"/>
                  <a:pt x="17108" y="14740"/>
                </a:cubicBezTo>
                <a:cubicBezTo>
                  <a:pt x="19686" y="12275"/>
                  <a:pt x="23480" y="12535"/>
                  <a:pt x="26772" y="11627"/>
                </a:cubicBezTo>
                <a:cubicBezTo>
                  <a:pt x="31604" y="10297"/>
                  <a:pt x="35674" y="6032"/>
                  <a:pt x="37166" y="778"/>
                </a:cubicBezTo>
                <a:cubicBezTo>
                  <a:pt x="37231" y="519"/>
                  <a:pt x="37296" y="260"/>
                  <a:pt x="373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2" name="رسم تخطيطي 1"/>
          <p:cNvGraphicFramePr/>
          <p:nvPr>
            <p:extLst>
              <p:ext uri="{D42A27DB-BD31-4B8C-83A1-F6EECF244321}">
                <p14:modId xmlns:p14="http://schemas.microsoft.com/office/powerpoint/2010/main" val="1408502335"/>
              </p:ext>
            </p:extLst>
          </p:nvPr>
        </p:nvGraphicFramePr>
        <p:xfrm>
          <a:off x="1533526" y="438150"/>
          <a:ext cx="64770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صورة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29407" y="3943350"/>
            <a:ext cx="1438067" cy="1078550"/>
          </a:xfrm>
          <a:prstGeom prst="rect">
            <a:avLst/>
          </a:prstGeom>
        </p:spPr>
      </p:pic>
      <p:sp>
        <p:nvSpPr>
          <p:cNvPr id="3" name="مستطيل 53">
            <a:extLst>
              <a:ext uri="{FF2B5EF4-FFF2-40B4-BE49-F238E27FC236}">
                <a16:creationId xmlns:a16="http://schemas.microsoft.com/office/drawing/2014/main" id="{22B18AFB-3FB0-9618-DC0C-52382D3478BF}"/>
              </a:ext>
            </a:extLst>
          </p:cNvPr>
          <p:cNvSpPr/>
          <p:nvPr/>
        </p:nvSpPr>
        <p:spPr>
          <a:xfrm>
            <a:off x="523200" y="238095"/>
            <a:ext cx="2376645"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r>
              <a:rPr lang="en-US" sz="2000" b="1" dirty="0">
                <a:solidFill>
                  <a:schemeClr val="bg1"/>
                </a:solidFill>
              </a:rPr>
              <a:t>Dataset Model :</a:t>
            </a:r>
          </a:p>
        </p:txBody>
      </p:sp>
    </p:spTree>
    <p:extLst>
      <p:ext uri="{BB962C8B-B14F-4D97-AF65-F5344CB8AC3E}">
        <p14:creationId xmlns:p14="http://schemas.microsoft.com/office/powerpoint/2010/main" val="172533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298;p91"/>
          <p:cNvSpPr/>
          <p:nvPr/>
        </p:nvSpPr>
        <p:spPr>
          <a:xfrm rot="3988650">
            <a:off x="8113610" y="-191652"/>
            <a:ext cx="1346385" cy="1107203"/>
          </a:xfrm>
          <a:custGeom>
            <a:avLst/>
            <a:gdLst/>
            <a:ahLst/>
            <a:cxnLst/>
            <a:rect l="l" t="t" r="r" b="b"/>
            <a:pathLst>
              <a:path w="37361" h="27567" extrusionOk="0">
                <a:moveTo>
                  <a:pt x="0" y="0"/>
                </a:moveTo>
                <a:lnTo>
                  <a:pt x="0" y="27566"/>
                </a:lnTo>
                <a:cubicBezTo>
                  <a:pt x="5854" y="26999"/>
                  <a:pt x="11140" y="23772"/>
                  <a:pt x="14302" y="18794"/>
                </a:cubicBezTo>
                <a:cubicBezTo>
                  <a:pt x="15194" y="17399"/>
                  <a:pt x="15940" y="15859"/>
                  <a:pt x="17108" y="14740"/>
                </a:cubicBezTo>
                <a:cubicBezTo>
                  <a:pt x="19686" y="12275"/>
                  <a:pt x="23480" y="12535"/>
                  <a:pt x="26772" y="11627"/>
                </a:cubicBezTo>
                <a:cubicBezTo>
                  <a:pt x="31604" y="10297"/>
                  <a:pt x="35674" y="6032"/>
                  <a:pt x="37166" y="778"/>
                </a:cubicBezTo>
                <a:cubicBezTo>
                  <a:pt x="37231" y="519"/>
                  <a:pt x="37296" y="260"/>
                  <a:pt x="373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مستطيل 4"/>
          <p:cNvSpPr/>
          <p:nvPr/>
        </p:nvSpPr>
        <p:spPr>
          <a:xfrm>
            <a:off x="457200" y="285750"/>
            <a:ext cx="2971800"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2000" b="1" dirty="0"/>
              <a:t>Evaluation</a:t>
            </a:r>
          </a:p>
        </p:txBody>
      </p:sp>
      <p:graphicFrame>
        <p:nvGraphicFramePr>
          <p:cNvPr id="6" name="Table 11">
            <a:extLst>
              <a:ext uri="{FF2B5EF4-FFF2-40B4-BE49-F238E27FC236}">
                <a16:creationId xmlns:a16="http://schemas.microsoft.com/office/drawing/2014/main" id="{F318E732-6622-EF5E-600E-4DB9865EA89A}"/>
              </a:ext>
            </a:extLst>
          </p:cNvPr>
          <p:cNvGraphicFramePr>
            <a:graphicFrameLocks/>
          </p:cNvGraphicFramePr>
          <p:nvPr>
            <p:extLst>
              <p:ext uri="{D42A27DB-BD31-4B8C-83A1-F6EECF244321}">
                <p14:modId xmlns:p14="http://schemas.microsoft.com/office/powerpoint/2010/main" val="3002139826"/>
              </p:ext>
            </p:extLst>
          </p:nvPr>
        </p:nvGraphicFramePr>
        <p:xfrm>
          <a:off x="677515" y="819150"/>
          <a:ext cx="7933085" cy="4256532"/>
        </p:xfrm>
        <a:graphic>
          <a:graphicData uri="http://schemas.openxmlformats.org/drawingml/2006/table">
            <a:tbl>
              <a:tblPr rtl="1" firstRow="1" bandRow="1">
                <a:tableStyleId>{5C22544A-7EE6-4342-B048-85BDC9FD1C3A}</a:tableStyleId>
              </a:tblPr>
              <a:tblGrid>
                <a:gridCol w="1220695">
                  <a:extLst>
                    <a:ext uri="{9D8B030D-6E8A-4147-A177-3AD203B41FA5}">
                      <a16:colId xmlns:a16="http://schemas.microsoft.com/office/drawing/2014/main" val="2310586834"/>
                    </a:ext>
                  </a:extLst>
                </a:gridCol>
                <a:gridCol w="6013300">
                  <a:extLst>
                    <a:ext uri="{9D8B030D-6E8A-4147-A177-3AD203B41FA5}">
                      <a16:colId xmlns:a16="http://schemas.microsoft.com/office/drawing/2014/main" val="4189541008"/>
                    </a:ext>
                  </a:extLst>
                </a:gridCol>
                <a:gridCol w="699090">
                  <a:extLst>
                    <a:ext uri="{9D8B030D-6E8A-4147-A177-3AD203B41FA5}">
                      <a16:colId xmlns:a16="http://schemas.microsoft.com/office/drawing/2014/main" val="1106558468"/>
                    </a:ext>
                  </a:extLst>
                </a:gridCol>
              </a:tblGrid>
              <a:tr h="253524">
                <a:tc>
                  <a:txBody>
                    <a:bodyPr/>
                    <a:lstStyle/>
                    <a:p>
                      <a:pPr algn="ctr" rtl="0"/>
                      <a:r>
                        <a:rPr lang="en-US" dirty="0"/>
                        <a:t>Accuracy</a:t>
                      </a:r>
                      <a:endParaRPr lang="ar-SA" dirty="0"/>
                    </a:p>
                  </a:txBody>
                  <a:tcPr/>
                </a:tc>
                <a:tc>
                  <a:txBody>
                    <a:bodyPr/>
                    <a:lstStyle/>
                    <a:p>
                      <a:pPr algn="ctr" rtl="0"/>
                      <a:r>
                        <a:rPr lang="en-US" dirty="0"/>
                        <a:t>Algorithm</a:t>
                      </a:r>
                      <a:endParaRPr lang="ar-SA" dirty="0"/>
                    </a:p>
                  </a:txBody>
                  <a:tcPr/>
                </a:tc>
                <a:tc>
                  <a:txBody>
                    <a:bodyPr/>
                    <a:lstStyle/>
                    <a:p>
                      <a:pPr algn="ctr" rtl="0"/>
                      <a:r>
                        <a:rPr lang="en-US" dirty="0"/>
                        <a:t>ID</a:t>
                      </a:r>
                      <a:endParaRPr lang="ar-SA" dirty="0"/>
                    </a:p>
                  </a:txBody>
                  <a:tcPr/>
                </a:tc>
                <a:extLst>
                  <a:ext uri="{0D108BD9-81ED-4DB2-BD59-A6C34878D82A}">
                    <a16:rowId xmlns:a16="http://schemas.microsoft.com/office/drawing/2014/main" val="1963733352"/>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74.43 %</a:t>
                      </a:r>
                    </a:p>
                  </a:txBody>
                  <a:tcPr marL="68580" marR="68580" marT="0" marB="0" anchor="ctr"/>
                </a:tc>
                <a:tc>
                  <a:txBody>
                    <a:bodyPr/>
                    <a:lstStyle/>
                    <a:p>
                      <a:pPr marL="0" algn="l" defTabSz="914400" rtl="0" eaLnBrk="1" latinLnBrk="0" hangingPunct="1">
                        <a:lnSpc>
                          <a:spcPct val="150000"/>
                        </a:lnSpc>
                        <a:spcAft>
                          <a:spcPts val="1000"/>
                        </a:spcAft>
                      </a:pPr>
                      <a:r>
                        <a:rPr lang="en-US" sz="1600" kern="1200">
                          <a:solidFill>
                            <a:schemeClr val="dk1"/>
                          </a:solidFill>
                          <a:latin typeface="+mn-lt"/>
                          <a:ea typeface="+mn-ea"/>
                          <a:cs typeface="+mn-cs"/>
                        </a:rPr>
                        <a:t>Deep Learning Approach</a:t>
                      </a:r>
                    </a:p>
                  </a:txBody>
                  <a:tcPr marL="68580" marR="68580" marT="0" marB="0"/>
                </a:tc>
                <a:tc>
                  <a:txBody>
                    <a:bodyPr/>
                    <a:lstStyle/>
                    <a:p>
                      <a:pPr algn="ctr" rtl="0"/>
                      <a:r>
                        <a:rPr lang="en-US" sz="1400" dirty="0"/>
                        <a:t>[1]</a:t>
                      </a:r>
                      <a:endParaRPr lang="ar-SA" sz="1400" dirty="0"/>
                    </a:p>
                  </a:txBody>
                  <a:tcPr/>
                </a:tc>
                <a:extLst>
                  <a:ext uri="{0D108BD9-81ED-4DB2-BD59-A6C34878D82A}">
                    <a16:rowId xmlns:a16="http://schemas.microsoft.com/office/drawing/2014/main" val="3303633985"/>
                  </a:ext>
                </a:extLst>
              </a:tr>
              <a:tr h="608458">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60.1 %</a:t>
                      </a:r>
                    </a:p>
                  </a:txBody>
                  <a:tcPr marL="68580" marR="68580" marT="0" marB="0" anchor="ctr"/>
                </a:tc>
                <a:tc>
                  <a:txBody>
                    <a:bodyPr/>
                    <a:lstStyle/>
                    <a:p>
                      <a:pPr marL="0" algn="l" defTabSz="914400" rtl="0" eaLnBrk="1" latinLnBrk="0" hangingPunct="1">
                        <a:lnSpc>
                          <a:spcPct val="150000"/>
                        </a:lnSpc>
                        <a:spcAft>
                          <a:spcPts val="1000"/>
                        </a:spcAft>
                      </a:pPr>
                      <a:r>
                        <a:rPr lang="en-US" sz="1600" kern="1200" dirty="0">
                          <a:solidFill>
                            <a:schemeClr val="dk1"/>
                          </a:solidFill>
                          <a:latin typeface="+mn-lt"/>
                          <a:ea typeface="+mn-ea"/>
                          <a:cs typeface="+mn-cs"/>
                        </a:rPr>
                        <a:t>Subtraction method between two serial mass chest radiographs is proposed.</a:t>
                      </a:r>
                    </a:p>
                  </a:txBody>
                  <a:tcPr marL="68580" marR="68580" marT="0" marB="0"/>
                </a:tc>
                <a:tc>
                  <a:txBody>
                    <a:bodyPr/>
                    <a:lstStyle/>
                    <a:p>
                      <a:pPr algn="ctr" rtl="0"/>
                      <a:r>
                        <a:rPr lang="en-US" sz="1400" dirty="0"/>
                        <a:t>[2]</a:t>
                      </a:r>
                      <a:endParaRPr lang="ar-SA" sz="1400" dirty="0"/>
                    </a:p>
                  </a:txBody>
                  <a:tcPr/>
                </a:tc>
                <a:extLst>
                  <a:ext uri="{0D108BD9-81ED-4DB2-BD59-A6C34878D82A}">
                    <a16:rowId xmlns:a16="http://schemas.microsoft.com/office/drawing/2014/main" val="2214595245"/>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84 %</a:t>
                      </a:r>
                    </a:p>
                  </a:txBody>
                  <a:tcPr marL="68580" marR="68580" marT="0" marB="0" anchor="ctr"/>
                </a:tc>
                <a:tc>
                  <a:txBody>
                    <a:bodyPr/>
                    <a:lstStyle/>
                    <a:p>
                      <a:pPr marL="0" algn="l" defTabSz="914400" rtl="0" eaLnBrk="1" latinLnBrk="0" hangingPunct="1">
                        <a:lnSpc>
                          <a:spcPct val="150000"/>
                        </a:lnSpc>
                        <a:spcAft>
                          <a:spcPts val="1000"/>
                        </a:spcAft>
                      </a:pPr>
                      <a:r>
                        <a:rPr lang="en-US" sz="1600" kern="1200" dirty="0">
                          <a:solidFill>
                            <a:schemeClr val="dk1"/>
                          </a:solidFill>
                          <a:latin typeface="+mn-lt"/>
                          <a:ea typeface="+mn-ea"/>
                          <a:cs typeface="+mn-cs"/>
                        </a:rPr>
                        <a:t>Deep Learning</a:t>
                      </a:r>
                    </a:p>
                  </a:txBody>
                  <a:tcPr marL="68580" marR="68580" marT="0" marB="0"/>
                </a:tc>
                <a:tc>
                  <a:txBody>
                    <a:bodyPr/>
                    <a:lstStyle/>
                    <a:p>
                      <a:pPr algn="ctr" rtl="0"/>
                      <a:r>
                        <a:rPr lang="en-US" sz="1400" dirty="0"/>
                        <a:t>[3]</a:t>
                      </a:r>
                      <a:endParaRPr lang="ar-SA" sz="1400" dirty="0"/>
                    </a:p>
                  </a:txBody>
                  <a:tcPr/>
                </a:tc>
                <a:extLst>
                  <a:ext uri="{0D108BD9-81ED-4DB2-BD59-A6C34878D82A}">
                    <a16:rowId xmlns:a16="http://schemas.microsoft.com/office/drawing/2014/main" val="1966050425"/>
                  </a:ext>
                </a:extLst>
              </a:tr>
              <a:tr h="608458">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95 %</a:t>
                      </a:r>
                    </a:p>
                  </a:txBody>
                  <a:tcPr marL="68580" marR="68580" marT="0" marB="0" anchor="ctr"/>
                </a:tc>
                <a:tc>
                  <a:txBody>
                    <a:bodyPr/>
                    <a:lstStyle/>
                    <a:p>
                      <a:pPr marL="0" algn="l" defTabSz="914400" rtl="0" eaLnBrk="1" latinLnBrk="0" hangingPunct="1">
                        <a:lnSpc>
                          <a:spcPct val="150000"/>
                        </a:lnSpc>
                        <a:spcAft>
                          <a:spcPts val="1000"/>
                        </a:spcAft>
                      </a:pPr>
                      <a:r>
                        <a:rPr lang="en-US" sz="1600" kern="1200">
                          <a:solidFill>
                            <a:schemeClr val="dk1"/>
                          </a:solidFill>
                          <a:latin typeface="+mn-lt"/>
                          <a:ea typeface="+mn-ea"/>
                          <a:cs typeface="+mn-cs"/>
                        </a:rPr>
                        <a:t>(Deep Learning) using deep learning-based surface-enhanced Raman spectroscopy (SERS) of the exosomes.</a:t>
                      </a:r>
                    </a:p>
                  </a:txBody>
                  <a:tcPr marL="68580" marR="68580" marT="0" marB="0"/>
                </a:tc>
                <a:tc>
                  <a:txBody>
                    <a:bodyPr/>
                    <a:lstStyle/>
                    <a:p>
                      <a:pPr algn="ctr" rtl="0"/>
                      <a:r>
                        <a:rPr lang="en-US" sz="1400" dirty="0"/>
                        <a:t>[4]</a:t>
                      </a:r>
                      <a:endParaRPr lang="ar-SA" sz="1400" dirty="0"/>
                    </a:p>
                  </a:txBody>
                  <a:tcPr/>
                </a:tc>
                <a:extLst>
                  <a:ext uri="{0D108BD9-81ED-4DB2-BD59-A6C34878D82A}">
                    <a16:rowId xmlns:a16="http://schemas.microsoft.com/office/drawing/2014/main" val="2218680501"/>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60 %</a:t>
                      </a:r>
                    </a:p>
                  </a:txBody>
                  <a:tcPr marL="68580" marR="68580" marT="0" marB="0" anchor="ctr"/>
                </a:tc>
                <a:tc>
                  <a:txBody>
                    <a:bodyPr/>
                    <a:lstStyle/>
                    <a:p>
                      <a:pPr marL="0" algn="l" defTabSz="914400" rtl="0" eaLnBrk="1" latinLnBrk="0" hangingPunct="1">
                        <a:lnSpc>
                          <a:spcPct val="150000"/>
                        </a:lnSpc>
                        <a:spcAft>
                          <a:spcPts val="1000"/>
                        </a:spcAft>
                      </a:pPr>
                      <a:r>
                        <a:rPr lang="en-US" sz="1600" kern="1200" dirty="0">
                          <a:solidFill>
                            <a:schemeClr val="dk1"/>
                          </a:solidFill>
                          <a:latin typeface="+mn-lt"/>
                          <a:ea typeface="+mn-ea"/>
                          <a:cs typeface="+mn-cs"/>
                        </a:rPr>
                        <a:t>Artificial Neural Network (ANN)</a:t>
                      </a:r>
                    </a:p>
                  </a:txBody>
                  <a:tcPr marL="68580" marR="68580" marT="0" marB="0"/>
                </a:tc>
                <a:tc>
                  <a:txBody>
                    <a:bodyPr/>
                    <a:lstStyle/>
                    <a:p>
                      <a:pPr algn="ctr" rtl="0"/>
                      <a:r>
                        <a:rPr lang="en-US" sz="1400" dirty="0"/>
                        <a:t>[5]</a:t>
                      </a:r>
                      <a:endParaRPr lang="ar-SA" sz="1400" dirty="0"/>
                    </a:p>
                  </a:txBody>
                  <a:tcPr/>
                </a:tc>
                <a:extLst>
                  <a:ext uri="{0D108BD9-81ED-4DB2-BD59-A6C34878D82A}">
                    <a16:rowId xmlns:a16="http://schemas.microsoft.com/office/drawing/2014/main" val="3023184467"/>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92.61 %</a:t>
                      </a:r>
                    </a:p>
                  </a:txBody>
                  <a:tcPr marL="68580" marR="68580" marT="0" marB="0" anchor="ctr"/>
                </a:tc>
                <a:tc>
                  <a:txBody>
                    <a:bodyPr/>
                    <a:lstStyle/>
                    <a:p>
                      <a:pPr marL="0" algn="l" defTabSz="914400" rtl="0" eaLnBrk="1" latinLnBrk="0" hangingPunct="1">
                        <a:lnSpc>
                          <a:spcPct val="150000"/>
                        </a:lnSpc>
                        <a:spcAft>
                          <a:spcPts val="1000"/>
                        </a:spcAft>
                      </a:pPr>
                      <a:r>
                        <a:rPr lang="en-US" sz="1600" kern="1200">
                          <a:solidFill>
                            <a:schemeClr val="dk1"/>
                          </a:solidFill>
                          <a:latin typeface="+mn-lt"/>
                          <a:ea typeface="+mn-ea"/>
                          <a:cs typeface="+mn-cs"/>
                        </a:rPr>
                        <a:t>Artificial Neural Network</a:t>
                      </a:r>
                    </a:p>
                  </a:txBody>
                  <a:tcPr marL="68580" marR="68580" marT="0" marB="0"/>
                </a:tc>
                <a:tc>
                  <a:txBody>
                    <a:bodyPr/>
                    <a:lstStyle/>
                    <a:p>
                      <a:pPr algn="ctr" rtl="0"/>
                      <a:r>
                        <a:rPr lang="en-US" sz="1400" dirty="0"/>
                        <a:t>[6]</a:t>
                      </a:r>
                      <a:endParaRPr lang="ar-SA" sz="1400" dirty="0"/>
                    </a:p>
                  </a:txBody>
                  <a:tcPr/>
                </a:tc>
                <a:extLst>
                  <a:ext uri="{0D108BD9-81ED-4DB2-BD59-A6C34878D82A}">
                    <a16:rowId xmlns:a16="http://schemas.microsoft.com/office/drawing/2014/main" val="2895319445"/>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84.6 %</a:t>
                      </a:r>
                    </a:p>
                  </a:txBody>
                  <a:tcPr marL="68580" marR="68580" marT="0" marB="0" anchor="ctr"/>
                </a:tc>
                <a:tc>
                  <a:txBody>
                    <a:bodyPr/>
                    <a:lstStyle/>
                    <a:p>
                      <a:pPr marL="0" algn="l" defTabSz="914400" rtl="0" eaLnBrk="1" latinLnBrk="0" hangingPunct="1">
                        <a:lnSpc>
                          <a:spcPct val="150000"/>
                        </a:lnSpc>
                        <a:spcAft>
                          <a:spcPts val="1000"/>
                        </a:spcAft>
                      </a:pPr>
                      <a:r>
                        <a:rPr lang="en-US" sz="1600" kern="1200">
                          <a:solidFill>
                            <a:schemeClr val="dk1"/>
                          </a:solidFill>
                          <a:latin typeface="+mn-lt"/>
                          <a:ea typeface="+mn-ea"/>
                          <a:cs typeface="+mn-cs"/>
                        </a:rPr>
                        <a:t>support vector machine (SVM)</a:t>
                      </a:r>
                    </a:p>
                  </a:txBody>
                  <a:tcPr marL="68580" marR="68580" marT="0" marB="0"/>
                </a:tc>
                <a:tc>
                  <a:txBody>
                    <a:bodyPr/>
                    <a:lstStyle/>
                    <a:p>
                      <a:pPr algn="ctr" rtl="0"/>
                      <a:r>
                        <a:rPr lang="en-US" sz="1400" dirty="0"/>
                        <a:t>[7]</a:t>
                      </a:r>
                      <a:endParaRPr lang="ar-SA" sz="1400" dirty="0"/>
                    </a:p>
                  </a:txBody>
                  <a:tcPr/>
                </a:tc>
                <a:extLst>
                  <a:ext uri="{0D108BD9-81ED-4DB2-BD59-A6C34878D82A}">
                    <a16:rowId xmlns:a16="http://schemas.microsoft.com/office/drawing/2014/main" val="1344570563"/>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85 %</a:t>
                      </a:r>
                    </a:p>
                  </a:txBody>
                  <a:tcPr marL="68580" marR="68580" marT="0" marB="0" anchor="ctr"/>
                </a:tc>
                <a:tc>
                  <a:txBody>
                    <a:bodyPr/>
                    <a:lstStyle/>
                    <a:p>
                      <a:pPr marL="0" algn="l" defTabSz="914400" rtl="0" eaLnBrk="1" latinLnBrk="0" hangingPunct="1">
                        <a:lnSpc>
                          <a:spcPct val="150000"/>
                        </a:lnSpc>
                        <a:spcAft>
                          <a:spcPts val="1000"/>
                        </a:spcAft>
                      </a:pPr>
                      <a:r>
                        <a:rPr lang="en-US" sz="1600" kern="1200">
                          <a:solidFill>
                            <a:schemeClr val="dk1"/>
                          </a:solidFill>
                          <a:latin typeface="+mn-lt"/>
                          <a:ea typeface="+mn-ea"/>
                          <a:cs typeface="+mn-cs"/>
                        </a:rPr>
                        <a:t>Lung cancer detection using biomarkers</a:t>
                      </a:r>
                    </a:p>
                  </a:txBody>
                  <a:tcPr marL="68580" marR="68580" marT="0" marB="0"/>
                </a:tc>
                <a:tc>
                  <a:txBody>
                    <a:bodyPr/>
                    <a:lstStyle/>
                    <a:p>
                      <a:pPr algn="ctr" rtl="0"/>
                      <a:r>
                        <a:rPr lang="en-US" sz="1400" dirty="0"/>
                        <a:t>[8]</a:t>
                      </a:r>
                      <a:endParaRPr lang="ar-SA" sz="1400" dirty="0"/>
                    </a:p>
                  </a:txBody>
                  <a:tcPr/>
                </a:tc>
                <a:extLst>
                  <a:ext uri="{0D108BD9-81ED-4DB2-BD59-A6C34878D82A}">
                    <a16:rowId xmlns:a16="http://schemas.microsoft.com/office/drawing/2014/main" val="2129355826"/>
                  </a:ext>
                </a:extLst>
              </a:tr>
              <a:tr h="304229">
                <a:tc>
                  <a:txBody>
                    <a:bodyPr/>
                    <a:lstStyle/>
                    <a:p>
                      <a:pPr marL="0" algn="ctr" defTabSz="914400" rtl="0" eaLnBrk="1" latinLnBrk="0" hangingPunct="1">
                        <a:lnSpc>
                          <a:spcPct val="150000"/>
                        </a:lnSpc>
                        <a:spcAft>
                          <a:spcPts val="1000"/>
                        </a:spcAft>
                      </a:pPr>
                      <a:r>
                        <a:rPr lang="en-US" sz="1400" kern="1200" dirty="0">
                          <a:solidFill>
                            <a:schemeClr val="dk1"/>
                          </a:solidFill>
                          <a:latin typeface="+mn-lt"/>
                          <a:ea typeface="+mn-ea"/>
                          <a:cs typeface="+mn-cs"/>
                        </a:rPr>
                        <a:t>95 %</a:t>
                      </a:r>
                    </a:p>
                  </a:txBody>
                  <a:tcPr marL="68580" marR="68580" marT="0" marB="0" anchor="ctr"/>
                </a:tc>
                <a:tc>
                  <a:txBody>
                    <a:bodyPr/>
                    <a:lstStyle/>
                    <a:p>
                      <a:pPr marL="0" algn="l" defTabSz="914400" rtl="0" eaLnBrk="1" latinLnBrk="0" hangingPunct="1">
                        <a:lnSpc>
                          <a:spcPct val="150000"/>
                        </a:lnSpc>
                        <a:spcAft>
                          <a:spcPts val="1000"/>
                        </a:spcAft>
                      </a:pPr>
                      <a:r>
                        <a:rPr lang="en-US" sz="1600" kern="1200" dirty="0">
                          <a:solidFill>
                            <a:schemeClr val="dk1"/>
                          </a:solidFill>
                          <a:latin typeface="+mn-lt"/>
                          <a:ea typeface="+mn-ea"/>
                          <a:cs typeface="+mn-cs"/>
                        </a:rPr>
                        <a:t>ANN</a:t>
                      </a:r>
                    </a:p>
                  </a:txBody>
                  <a:tcPr marL="68580" marR="68580" marT="0" marB="0"/>
                </a:tc>
                <a:tc>
                  <a:txBody>
                    <a:bodyPr/>
                    <a:lstStyle/>
                    <a:p>
                      <a:pPr algn="ctr" rtl="0"/>
                      <a:r>
                        <a:rPr lang="en-US" sz="1400" dirty="0"/>
                        <a:t>[9]</a:t>
                      </a:r>
                      <a:endParaRPr lang="ar-SA" sz="1400" dirty="0"/>
                    </a:p>
                  </a:txBody>
                  <a:tcPr/>
                </a:tc>
                <a:extLst>
                  <a:ext uri="{0D108BD9-81ED-4DB2-BD59-A6C34878D82A}">
                    <a16:rowId xmlns:a16="http://schemas.microsoft.com/office/drawing/2014/main" val="3287632882"/>
                  </a:ext>
                </a:extLst>
              </a:tr>
              <a:tr h="304229">
                <a:tc>
                  <a:txBody>
                    <a:bodyPr/>
                    <a:lstStyle/>
                    <a:p>
                      <a:pPr algn="ctr">
                        <a:lnSpc>
                          <a:spcPct val="150000"/>
                        </a:lnSpc>
                        <a:spcAft>
                          <a:spcPts val="1000"/>
                        </a:spcAft>
                      </a:pPr>
                      <a:r>
                        <a:rPr lang="en-US" sz="1600" b="1" dirty="0">
                          <a:solidFill>
                            <a:schemeClr val="bg1"/>
                          </a:solidFill>
                          <a:effectLst/>
                          <a:latin typeface="Segoe UI Light" panose="020B0502040204020203" pitchFamily="34" charset="0"/>
                          <a:ea typeface="Calibri" panose="020F0502020204030204" pitchFamily="34" charset="0"/>
                          <a:cs typeface="Arial" panose="020B0604020202020204" pitchFamily="34" charset="0"/>
                        </a:rPr>
                        <a:t>98 %</a:t>
                      </a:r>
                      <a:endParaRPr lang="en-US"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rgbClr val="0070C0"/>
                    </a:solidFill>
                  </a:tcPr>
                </a:tc>
                <a:tc>
                  <a:txBody>
                    <a:bodyPr/>
                    <a:lstStyle/>
                    <a:p>
                      <a:pPr algn="ctr">
                        <a:lnSpc>
                          <a:spcPct val="150000"/>
                        </a:lnSpc>
                        <a:spcAft>
                          <a:spcPts val="1000"/>
                        </a:spcAft>
                      </a:pPr>
                      <a:r>
                        <a:rPr lang="en-US" sz="1600" b="1" dirty="0">
                          <a:solidFill>
                            <a:schemeClr val="bg1"/>
                          </a:solidFill>
                          <a:effectLst/>
                          <a:latin typeface="Segoe UI Light" panose="020B0502040204020203" pitchFamily="34" charset="0"/>
                          <a:ea typeface="Calibri" panose="020F0502020204030204" pitchFamily="34" charset="0"/>
                          <a:cs typeface="Arial" panose="020B0604020202020204" pitchFamily="34" charset="0"/>
                        </a:rPr>
                        <a:t>LCD – CNN Model</a:t>
                      </a:r>
                      <a:endParaRPr lang="en-US" sz="16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rgbClr val="0070C0"/>
                    </a:solidFill>
                  </a:tcPr>
                </a:tc>
                <a:tc>
                  <a:txBody>
                    <a:bodyPr/>
                    <a:lstStyle/>
                    <a:p>
                      <a:pPr algn="ctr" rtl="0"/>
                      <a:r>
                        <a:rPr lang="en-US" sz="1600" dirty="0">
                          <a:solidFill>
                            <a:schemeClr val="bg1"/>
                          </a:solidFill>
                        </a:rPr>
                        <a:t>[10]</a:t>
                      </a:r>
                      <a:endParaRPr lang="ar-SA" sz="1600" dirty="0">
                        <a:solidFill>
                          <a:schemeClr val="bg1"/>
                        </a:solidFill>
                      </a:endParaRPr>
                    </a:p>
                  </a:txBody>
                  <a:tcPr>
                    <a:solidFill>
                      <a:srgbClr val="0070C0"/>
                    </a:solidFill>
                  </a:tcPr>
                </a:tc>
                <a:extLst>
                  <a:ext uri="{0D108BD9-81ED-4DB2-BD59-A6C34878D82A}">
                    <a16:rowId xmlns:a16="http://schemas.microsoft.com/office/drawing/2014/main" val="2800431566"/>
                  </a:ext>
                </a:extLst>
              </a:tr>
            </a:tbl>
          </a:graphicData>
        </a:graphic>
      </p:graphicFrame>
    </p:spTree>
    <p:extLst>
      <p:ext uri="{BB962C8B-B14F-4D97-AF65-F5344CB8AC3E}">
        <p14:creationId xmlns:p14="http://schemas.microsoft.com/office/powerpoint/2010/main" val="40118330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a:extLst>
              <a:ext uri="{FF2B5EF4-FFF2-40B4-BE49-F238E27FC236}">
                <a16:creationId xmlns:a16="http://schemas.microsoft.com/office/drawing/2014/main" id="{B70DB48E-C416-08B9-3628-18637E56CF08}"/>
              </a:ext>
            </a:extLst>
          </p:cNvPr>
          <p:cNvGraphicFramePr>
            <a:graphicFrameLocks/>
          </p:cNvGraphicFramePr>
          <p:nvPr>
            <p:extLst>
              <p:ext uri="{D42A27DB-BD31-4B8C-83A1-F6EECF244321}">
                <p14:modId xmlns:p14="http://schemas.microsoft.com/office/powerpoint/2010/main" val="3343535551"/>
              </p:ext>
            </p:extLst>
          </p:nvPr>
        </p:nvGraphicFramePr>
        <p:xfrm>
          <a:off x="304800" y="361950"/>
          <a:ext cx="8482002" cy="4419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79564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34" name="Google Shape;1293;p91"/>
          <p:cNvSpPr/>
          <p:nvPr/>
        </p:nvSpPr>
        <p:spPr>
          <a:xfrm rot="14625903">
            <a:off x="-921022" y="4919958"/>
            <a:ext cx="1596875" cy="978525"/>
          </a:xfrm>
          <a:custGeom>
            <a:avLst/>
            <a:gdLst/>
            <a:ahLst/>
            <a:cxnLst/>
            <a:rect l="l" t="t" r="r" b="b"/>
            <a:pathLst>
              <a:path w="63875" h="39141" extrusionOk="0">
                <a:moveTo>
                  <a:pt x="33386" y="1"/>
                </a:moveTo>
                <a:cubicBezTo>
                  <a:pt x="16712" y="1"/>
                  <a:pt x="1" y="9111"/>
                  <a:pt x="3416" y="25597"/>
                </a:cubicBezTo>
                <a:lnTo>
                  <a:pt x="3416" y="25609"/>
                </a:lnTo>
                <a:cubicBezTo>
                  <a:pt x="4486" y="30972"/>
                  <a:pt x="10932" y="38500"/>
                  <a:pt x="16307" y="39035"/>
                </a:cubicBezTo>
                <a:cubicBezTo>
                  <a:pt x="16913" y="39106"/>
                  <a:pt x="17460" y="39140"/>
                  <a:pt x="17955" y="39140"/>
                </a:cubicBezTo>
                <a:cubicBezTo>
                  <a:pt x="24926" y="39140"/>
                  <a:pt x="21539" y="32411"/>
                  <a:pt x="27058" y="29902"/>
                </a:cubicBezTo>
                <a:cubicBezTo>
                  <a:pt x="28422" y="29106"/>
                  <a:pt x="29811" y="28779"/>
                  <a:pt x="31202" y="28779"/>
                </a:cubicBezTo>
                <a:cubicBezTo>
                  <a:pt x="36383" y="28779"/>
                  <a:pt x="41610" y="33304"/>
                  <a:pt x="45847" y="34991"/>
                </a:cubicBezTo>
                <a:cubicBezTo>
                  <a:pt x="48304" y="35775"/>
                  <a:pt x="50521" y="36142"/>
                  <a:pt x="52490" y="36142"/>
                </a:cubicBezTo>
                <a:cubicBezTo>
                  <a:pt x="59992" y="36142"/>
                  <a:pt x="63875" y="30813"/>
                  <a:pt x="63602" y="22909"/>
                </a:cubicBezTo>
                <a:cubicBezTo>
                  <a:pt x="63058" y="7228"/>
                  <a:pt x="48237" y="1"/>
                  <a:pt x="333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 name="مستطيل 34"/>
          <p:cNvSpPr/>
          <p:nvPr/>
        </p:nvSpPr>
        <p:spPr>
          <a:xfrm>
            <a:off x="2438400" y="504825"/>
            <a:ext cx="2971800" cy="400110"/>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2000" b="1" dirty="0"/>
              <a:t>Future Work</a:t>
            </a:r>
            <a:endParaRPr lang="en-US" sz="2000" dirty="0"/>
          </a:p>
        </p:txBody>
      </p:sp>
      <p:sp>
        <p:nvSpPr>
          <p:cNvPr id="36" name="مربع نص 35"/>
          <p:cNvSpPr txBox="1"/>
          <p:nvPr/>
        </p:nvSpPr>
        <p:spPr>
          <a:xfrm>
            <a:off x="234337" y="1200150"/>
            <a:ext cx="8385788" cy="3208571"/>
          </a:xfrm>
          <a:prstGeom prst="rect">
            <a:avLst/>
          </a:prstGeom>
          <a:noFill/>
        </p:spPr>
        <p:txBody>
          <a:bodyPr wrap="square" rtlCol="1">
            <a:spAutoFit/>
          </a:bodyPr>
          <a:lstStyle/>
          <a:p>
            <a:pPr>
              <a:lnSpc>
                <a:spcPct val="150000"/>
              </a:lnSpc>
            </a:pPr>
            <a:r>
              <a:rPr lang="en-US" sz="1700" b="1" dirty="0">
                <a:solidFill>
                  <a:srgbClr val="FF0000"/>
                </a:solidFill>
              </a:rPr>
              <a:t>Future Work :</a:t>
            </a:r>
          </a:p>
          <a:p>
            <a:pPr>
              <a:lnSpc>
                <a:spcPct val="150000"/>
              </a:lnSpc>
            </a:pPr>
            <a:endParaRPr lang="en-US" sz="500" b="1" dirty="0">
              <a:solidFill>
                <a:srgbClr val="FF0000"/>
              </a:solidFill>
            </a:endParaRPr>
          </a:p>
          <a:p>
            <a:pPr>
              <a:lnSpc>
                <a:spcPct val="200000"/>
              </a:lnSpc>
            </a:pPr>
            <a:r>
              <a:rPr lang="en-US" dirty="0"/>
              <a:t>1) Discover whether cancer is benign or malignant .</a:t>
            </a:r>
          </a:p>
          <a:p>
            <a:pPr>
              <a:lnSpc>
                <a:spcPct val="200000"/>
              </a:lnSpc>
            </a:pPr>
            <a:r>
              <a:rPr lang="en-US" dirty="0"/>
              <a:t>2) Support images in any extension .</a:t>
            </a:r>
          </a:p>
          <a:p>
            <a:pPr>
              <a:lnSpc>
                <a:spcPct val="200000"/>
              </a:lnSpc>
            </a:pPr>
            <a:r>
              <a:rPr lang="en-US" dirty="0"/>
              <a:t>3) 3D photo support .</a:t>
            </a:r>
          </a:p>
          <a:p>
            <a:pPr>
              <a:lnSpc>
                <a:spcPct val="200000"/>
              </a:lnSpc>
            </a:pPr>
            <a:r>
              <a:rPr lang="en-US" dirty="0"/>
              <a:t>4) Color photo support .</a:t>
            </a:r>
          </a:p>
          <a:p>
            <a:pPr>
              <a:lnSpc>
                <a:spcPct val="200000"/>
              </a:lnSpc>
            </a:pPr>
            <a:r>
              <a:rPr lang="en-US" dirty="0"/>
              <a:t>5) Locating the cancer in the lung .</a:t>
            </a:r>
          </a:p>
          <a:p>
            <a:pPr>
              <a:lnSpc>
                <a:spcPct val="200000"/>
              </a:lnSpc>
            </a:pPr>
            <a:r>
              <a:rPr lang="en-US" dirty="0"/>
              <a:t>6) Embedded system with a website .</a:t>
            </a:r>
          </a:p>
        </p:txBody>
      </p:sp>
    </p:spTree>
    <p:extLst>
      <p:ext uri="{BB962C8B-B14F-4D97-AF65-F5344CB8AC3E}">
        <p14:creationId xmlns:p14="http://schemas.microsoft.com/office/powerpoint/2010/main" val="1133003661"/>
      </p:ext>
    </p:extLst>
  </p:cSld>
  <p:clrMapOvr>
    <a:masterClrMapping/>
  </p:clrMapOvr>
</p:sld>
</file>

<file path=ppt/theme/theme1.xml><?xml version="1.0" encoding="utf-8"?>
<a:theme xmlns:a="http://schemas.openxmlformats.org/drawingml/2006/main" name="Aquatic and Physical Therapy Center by Slidesgo">
  <a:themeElements>
    <a:clrScheme name="مشربية">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498</TotalTime>
  <Words>356</Words>
  <Application>Microsoft Office PowerPoint</Application>
  <PresentationFormat>On-screen Show (16:9)</PresentationFormat>
  <Paragraphs>76</Paragraphs>
  <Slides>10</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Open Sans</vt:lpstr>
      <vt:lpstr>Calibri</vt:lpstr>
      <vt:lpstr>Franklin Gothic Book</vt:lpstr>
      <vt:lpstr>Arial Rounded MT Bold</vt:lpstr>
      <vt:lpstr>Imprint MT Shadow</vt:lpstr>
      <vt:lpstr>Josefin Sans</vt:lpstr>
      <vt:lpstr>Segoe UI Light</vt:lpstr>
      <vt:lpstr>Arial</vt:lpstr>
      <vt:lpstr>Aquatic and Physical Therapy Center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Aquatic and Physical Therapy Center</dc:title>
  <dc:creator>TOSHIBA</dc:creator>
  <cp:lastModifiedBy>Omar Ahmad</cp:lastModifiedBy>
  <cp:revision>81</cp:revision>
  <dcterms:modified xsi:type="dcterms:W3CDTF">2022-08-17T20:37:22Z</dcterms:modified>
</cp:coreProperties>
</file>